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Lst>
  <p:notesMasterIdLst>
    <p:notesMasterId r:id="rId32"/>
  </p:notesMasterIdLst>
  <p:sldIdLst>
    <p:sldId id="257" r:id="rId2"/>
    <p:sldId id="258" r:id="rId3"/>
    <p:sldId id="259" r:id="rId4"/>
    <p:sldId id="260" r:id="rId5"/>
    <p:sldId id="289" r:id="rId6"/>
    <p:sldId id="261" r:id="rId7"/>
    <p:sldId id="284" r:id="rId8"/>
    <p:sldId id="288" r:id="rId9"/>
    <p:sldId id="276" r:id="rId10"/>
    <p:sldId id="277" r:id="rId11"/>
    <p:sldId id="263" r:id="rId12"/>
    <p:sldId id="264" r:id="rId13"/>
    <p:sldId id="282" r:id="rId14"/>
    <p:sldId id="281" r:id="rId15"/>
    <p:sldId id="265" r:id="rId16"/>
    <p:sldId id="266" r:id="rId17"/>
    <p:sldId id="268" r:id="rId18"/>
    <p:sldId id="270" r:id="rId19"/>
    <p:sldId id="269" r:id="rId20"/>
    <p:sldId id="267" r:id="rId21"/>
    <p:sldId id="275" r:id="rId22"/>
    <p:sldId id="280" r:id="rId23"/>
    <p:sldId id="283" r:id="rId24"/>
    <p:sldId id="271" r:id="rId25"/>
    <p:sldId id="272" r:id="rId26"/>
    <p:sldId id="273" r:id="rId27"/>
    <p:sldId id="285" r:id="rId28"/>
    <p:sldId id="286" r:id="rId29"/>
    <p:sldId id="287" r:id="rId30"/>
    <p:sldId id="274"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marL="0" marR="0" indent="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1D858-7C6C-45B6-825D-EBE8E625F3FD}" v="103" dt="2023-06-14T15:18:45.168"/>
    <p1510:client id="{24C43522-DE61-4980-9158-705EC5EBE4AB}" v="469" dt="2023-06-14T16:51:29.483"/>
    <p1510:client id="{955C6DAA-EE20-4481-8836-4D15ED733D1B}" v="10" dt="2023-06-14T17:32:35.068"/>
    <p1510:client id="{D3D3FC8B-8745-41C1-8F6D-D11FE2A47718}" v="2" dt="2023-06-14T21:44:28.430"/>
  </p1510:revLst>
</p1510:revInfo>
</file>

<file path=ppt/tableStyles.xml><?xml version="1.0" encoding="utf-8"?>
<a:tblStyleLst xmlns:a="http://schemas.openxmlformats.org/drawingml/2006/main" def="{5C22544A-7EE6-4342-B048-85BDC9FD1C3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57" autoAdjust="0"/>
  </p:normalViewPr>
  <p:slideViewPr>
    <p:cSldViewPr>
      <p:cViewPr>
        <p:scale>
          <a:sx n="29" d="100"/>
          <a:sy n="29" d="100"/>
        </p:scale>
        <p:origin x="19"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6"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048667"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en-US" b="0" i="0" dirty="0">
                <a:solidFill>
                  <a:srgbClr val="D1D5DB"/>
                </a:solidFill>
                <a:effectLst/>
                <a:latin typeface="Söhne"/>
              </a:rPr>
              <a:t>It allows for the systematic evaluation of multiple factors and their interactions, providing a comprehensive understanding of their impact on the network's performance.</a:t>
            </a:r>
          </a:p>
          <a:p>
            <a:pPr marL="457200" indent="-457200">
              <a:buAutoNum type="arabicPeriod"/>
            </a:pPr>
            <a:r>
              <a:rPr lang="en-US" b="0" i="0" dirty="0">
                <a:solidFill>
                  <a:srgbClr val="D1D5DB"/>
                </a:solidFill>
                <a:effectLst/>
                <a:latin typeface="Söhne"/>
              </a:rPr>
              <a:t>It helps identify the optimal combination of factors, such as architecture, hyperparameters, and data preprocessing techniques, leading to improved network performance.</a:t>
            </a:r>
          </a:p>
          <a:p>
            <a:pPr marL="457200" indent="-457200">
              <a:buAutoNum type="arabicPeriod"/>
            </a:pPr>
            <a:r>
              <a:rPr lang="en-US" b="0" i="0" dirty="0">
                <a:solidFill>
                  <a:srgbClr val="D1D5DB"/>
                </a:solidFill>
                <a:effectLst/>
                <a:latin typeface="Söhne"/>
              </a:rPr>
              <a:t>Factorial design enables the application of statistical methods to determine the significance of factors and their interactions, enhancing the robustness of experimental results.</a:t>
            </a:r>
          </a:p>
          <a:p>
            <a:pPr marL="457200" indent="-457200">
              <a:buAutoNum type="arabicPeriod"/>
            </a:pPr>
            <a:r>
              <a:rPr lang="en-US" b="0" i="0">
                <a:solidFill>
                  <a:srgbClr val="D1D5DB"/>
                </a:solidFill>
                <a:effectLst/>
                <a:latin typeface="Söhne"/>
              </a:rPr>
              <a:t>By systematically varying multiple factors simultaneously, factorial design helps reduce bias and provides a more unbiased assessment of the factors' effects on the network's performance.</a:t>
            </a:r>
            <a:endParaRPr lang="en-IN"/>
          </a:p>
        </p:txBody>
      </p:sp>
    </p:spTree>
    <p:extLst>
      <p:ext uri="{BB962C8B-B14F-4D97-AF65-F5344CB8AC3E}">
        <p14:creationId xmlns:p14="http://schemas.microsoft.com/office/powerpoint/2010/main" val="354165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1.As the number of factors and levels increases in factorial design, the number of experiments or combinations to be evaluated grows exponentially. This can lead to a significant increase in computational complexity and training time for neural networks, especially when dealing with a large number of factors or levels.</a:t>
            </a:r>
          </a:p>
          <a:p>
            <a:pPr marL="0" marR="0" lvl="0" indent="0" defTabSz="457200" eaLnBrk="1" fontAlgn="auto" latinLnBrk="0" hangingPunct="1">
              <a:lnSpc>
                <a:spcPct val="117999"/>
              </a:lnSpc>
              <a:spcBef>
                <a:spcPts val="0"/>
              </a:spcBef>
              <a:spcAft>
                <a:spcPts val="0"/>
              </a:spcAft>
              <a:buClrTx/>
              <a:buSzTx/>
              <a:buFontTx/>
              <a:buNone/>
              <a:tabLst/>
              <a:defRPr/>
            </a:pPr>
            <a:r>
              <a:rPr lang="en-US" dirty="0"/>
              <a:t>2. Factorial design requires a sufficient sample size to evaluate all possible combinations of factors and levels. However, in some cases, obtaining a large sample size may not be feasible due to resource constraints or limitations in data availability. This limitation can affect the generalizability and statistical power of the experimental results.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3.Factorial design assumes that the effects of different factors are independent of each other. However, in neural networks, there can be complex interactions between factors that are not captured by the design. Ignoring these interactions can lead to inaccurate or incomplete understanding of the relationships between factors and their impact on the network's performance.</a:t>
            </a:r>
          </a:p>
          <a:p>
            <a:r>
              <a:rPr lang="en-US" dirty="0"/>
              <a:t>4.Neural networks often have a large number of parameters that need to be tuned during the training process. When applying factorial design, the number of factors can quickly increase with the number of parameters, resulting in a high-dimensional parameter space. This can make it challenging to explore and analyze the interactions between factors effectively.</a:t>
            </a:r>
            <a:endParaRPr lang="en-IN" dirty="0"/>
          </a:p>
        </p:txBody>
      </p:sp>
    </p:spTree>
    <p:extLst>
      <p:ext uri="{BB962C8B-B14F-4D97-AF65-F5344CB8AC3E}">
        <p14:creationId xmlns:p14="http://schemas.microsoft.com/office/powerpoint/2010/main" val="2377384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846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3058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75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048579" name="Author and Date"/>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stStyle>
          <a:p>
            <a:r>
              <a:t>Author and Date</a:t>
            </a:r>
          </a:p>
        </p:txBody>
      </p:sp>
      <p:sp>
        <p:nvSpPr>
          <p:cNvPr id="1048580"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048581" name="Body Level One…"/>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104858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38507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48585" name="Slide Title"/>
          <p:cNvSpPr txBox="1">
            <a:spLocks noGrp="1"/>
          </p:cNvSpPr>
          <p:nvPr>
            <p:ph type="title" hasCustomPrompt="1"/>
          </p:nvPr>
        </p:nvSpPr>
        <p:spPr>
          <a:prstGeom prst="rect">
            <a:avLst/>
          </a:prstGeom>
        </p:spPr>
        <p:txBody>
          <a:bodyPr/>
          <a:lstStyle/>
          <a:p>
            <a:r>
              <a:t>Slide Title</a:t>
            </a:r>
          </a:p>
        </p:txBody>
      </p:sp>
      <p:sp>
        <p:nvSpPr>
          <p:cNvPr id="1048586"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048587"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10485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011023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48626"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1048627" name="Sea against sky at sunset"/>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1048628" name="Slide Subtitle"/>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1048629"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1048630"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96514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3386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2820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344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823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dirty="0"/>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47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5002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944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10366376" y="1974851"/>
            <a:ext cx="12344400" cy="9747250"/>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729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420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6/14/2023</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6328820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9238-D528-BEB0-E676-36C47B79771D}"/>
              </a:ext>
            </a:extLst>
          </p:cNvPr>
          <p:cNvSpPr>
            <a:spLocks noGrp="1"/>
          </p:cNvSpPr>
          <p:nvPr>
            <p:ph type="title"/>
          </p:nvPr>
        </p:nvSpPr>
        <p:spPr>
          <a:xfrm>
            <a:off x="1210976" y="1387474"/>
            <a:ext cx="9753600" cy="1798117"/>
          </a:xfrm>
        </p:spPr>
        <p:txBody>
          <a:bodyPr>
            <a:normAutofit/>
          </a:bodyPr>
          <a:lstStyle/>
          <a:p>
            <a:r>
              <a:rPr lang="en-IN" sz="6000" b="1" dirty="0">
                <a:latin typeface="Times New Roman"/>
                <a:cs typeface="Times New Roman"/>
              </a:rPr>
              <a:t>What is ResNet</a:t>
            </a:r>
            <a:endParaRPr lang="en-IN" sz="6000" b="1">
              <a:latin typeface="Times New Roman"/>
              <a:ea typeface="Calibri Light"/>
              <a:cs typeface="Times New Roman"/>
            </a:endParaRPr>
          </a:p>
        </p:txBody>
      </p:sp>
      <p:pic>
        <p:nvPicPr>
          <p:cNvPr id="7" name="Picture Placeholder 6">
            <a:extLst>
              <a:ext uri="{FF2B5EF4-FFF2-40B4-BE49-F238E27FC236}">
                <a16:creationId xmlns:a16="http://schemas.microsoft.com/office/drawing/2014/main" id="{51A5902D-3F03-2CE6-C635-D06F74B04A5D}"/>
              </a:ext>
            </a:extLst>
          </p:cNvPr>
          <p:cNvPicPr>
            <a:picLocks noGrp="1" noChangeAspect="1"/>
          </p:cNvPicPr>
          <p:nvPr>
            <p:ph type="pic" idx="21"/>
          </p:nvPr>
        </p:nvPicPr>
        <p:blipFill rotWithShape="1">
          <a:blip r:embed="rId2"/>
          <a:srcRect l="-918" t="-77834" r="28" b="-47067"/>
          <a:stretch/>
        </p:blipFill>
        <p:spPr>
          <a:xfrm>
            <a:off x="10607824" y="0"/>
            <a:ext cx="13411200" cy="12328525"/>
          </a:xfrm>
          <a:prstGeom prst="rect">
            <a:avLst/>
          </a:prstGeom>
        </p:spPr>
      </p:pic>
      <p:sp>
        <p:nvSpPr>
          <p:cNvPr id="3" name="Text Placeholder 2">
            <a:extLst>
              <a:ext uri="{FF2B5EF4-FFF2-40B4-BE49-F238E27FC236}">
                <a16:creationId xmlns:a16="http://schemas.microsoft.com/office/drawing/2014/main" id="{5DE5D075-8B9C-7B7D-85C1-728D0C61BEFE}"/>
              </a:ext>
            </a:extLst>
          </p:cNvPr>
          <p:cNvSpPr>
            <a:spLocks noGrp="1"/>
          </p:cNvSpPr>
          <p:nvPr>
            <p:ph type="body" sz="half" idx="1"/>
          </p:nvPr>
        </p:nvSpPr>
        <p:spPr>
          <a:xfrm>
            <a:off x="890234" y="3463360"/>
            <a:ext cx="9775498" cy="8312962"/>
          </a:xfrm>
        </p:spPr>
        <p:txBody>
          <a:bodyPr vert="horz" lIns="91440" tIns="45720" rIns="91440" bIns="45720" rtlCol="0" anchor="t">
            <a:noAutofit/>
          </a:bodyPr>
          <a:lstStyle/>
          <a:p>
            <a:pPr marL="0" indent="0">
              <a:buNone/>
            </a:pPr>
            <a:endParaRPr lang="en-US" sz="4000" dirty="0">
              <a:latin typeface="Times New Roman"/>
              <a:ea typeface="Calibri"/>
              <a:cs typeface="Calibri"/>
            </a:endParaRPr>
          </a:p>
          <a:p>
            <a:r>
              <a:rPr lang="en-US" sz="4000" dirty="0">
                <a:latin typeface="Times New Roman"/>
                <a:ea typeface="Calibri"/>
                <a:cs typeface="Times New Roman"/>
              </a:rPr>
              <a:t>ResNet is a deep learning architecture that introduced the concept of residual blocks to address the vanishing gradient problem.</a:t>
            </a:r>
            <a:endParaRPr lang="en-US">
              <a:ea typeface="Calibri" panose="020F0502020204030204"/>
              <a:cs typeface="Calibri" panose="020F0502020204030204"/>
            </a:endParaRPr>
          </a:p>
          <a:p>
            <a:r>
              <a:rPr lang="en-US" sz="4000" dirty="0">
                <a:latin typeface="Times New Roman"/>
                <a:ea typeface="Calibri"/>
                <a:cs typeface="Times New Roman"/>
              </a:rPr>
              <a:t>It was proposed by Microsoft Research in 2015 and won the ImageNet challenge.</a:t>
            </a:r>
            <a:endParaRPr lang="en-US" sz="4000">
              <a:latin typeface="Times New Roman"/>
              <a:ea typeface="Calibri"/>
              <a:cs typeface="Times New Roman"/>
            </a:endParaRPr>
          </a:p>
          <a:p>
            <a:r>
              <a:rPr lang="en-US" sz="4000" dirty="0">
                <a:latin typeface="Times New Roman"/>
                <a:ea typeface="Calibri"/>
                <a:cs typeface="Times New Roman"/>
              </a:rPr>
              <a:t>ResNet enables the training of extremely deep networks (e.g., 50 or more layers) without degradation in performance.</a:t>
            </a:r>
            <a:endParaRPr lang="en-US" sz="4000">
              <a:latin typeface="Times New Roman"/>
              <a:ea typeface="Calibri"/>
              <a:cs typeface="Times New Roman"/>
            </a:endParaRPr>
          </a:p>
          <a:p>
            <a:r>
              <a:rPr lang="en-US" sz="4000" dirty="0">
                <a:latin typeface="Times New Roman"/>
                <a:ea typeface="Calibri"/>
                <a:cs typeface="Times New Roman"/>
              </a:rPr>
              <a:t>The architecture includes skip connections, which allow the network to learn residual mappings and propagate gradients effectively.</a:t>
            </a:r>
            <a:endParaRPr lang="en-US" sz="4000">
              <a:latin typeface="Times New Roman"/>
              <a:ea typeface="Calibri"/>
              <a:cs typeface="Times New Roman"/>
            </a:endParaRPr>
          </a:p>
          <a:p>
            <a:r>
              <a:rPr lang="en-US" sz="4000" dirty="0">
                <a:latin typeface="Times New Roman"/>
                <a:ea typeface="Calibri"/>
                <a:cs typeface="Times New Roman"/>
              </a:rPr>
              <a:t>ResNet variants include ResNet50, ResNet101, and ResNet152, with varying depths.</a:t>
            </a:r>
            <a:endParaRPr lang="en-US" sz="4000">
              <a:latin typeface="Times New Roman"/>
              <a:ea typeface="Calibri"/>
              <a:cs typeface="Times New Roman"/>
            </a:endParaRPr>
          </a:p>
          <a:p>
            <a:endParaRPr lang="en-US" sz="4000" dirty="0">
              <a:latin typeface="Times New Roman"/>
              <a:ea typeface="Calibri"/>
              <a:cs typeface="Calibri"/>
            </a:endParaRPr>
          </a:p>
          <a:p>
            <a:endParaRPr lang="en-IN" sz="4000" dirty="0">
              <a:latin typeface="Times New Roman"/>
              <a:ea typeface="Calibri"/>
              <a:cs typeface="Calibri"/>
            </a:endParaRPr>
          </a:p>
          <a:p>
            <a:endParaRPr lang="en-IN" sz="4000" dirty="0">
              <a:latin typeface="Times New Roman"/>
              <a:ea typeface="Calibri"/>
              <a:cs typeface="Calibri"/>
            </a:endParaRPr>
          </a:p>
        </p:txBody>
      </p:sp>
    </p:spTree>
    <p:extLst>
      <p:ext uri="{BB962C8B-B14F-4D97-AF65-F5344CB8AC3E}">
        <p14:creationId xmlns:p14="http://schemas.microsoft.com/office/powerpoint/2010/main" val="22918325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Factorial Design Experiment"/>
          <p:cNvSpPr txBox="1">
            <a:spLocks noGrp="1"/>
          </p:cNvSpPr>
          <p:nvPr>
            <p:ph type="title"/>
          </p:nvPr>
        </p:nvSpPr>
        <p:spPr/>
        <p:txBody>
          <a:bodyPr>
            <a:normAutofit/>
          </a:bodyPr>
          <a:lstStyle/>
          <a:p>
            <a:pPr>
              <a:spcAft>
                <a:spcPts val="600"/>
              </a:spcAft>
            </a:pPr>
            <a:r>
              <a:rPr lang="en-IN" sz="6000" b="1" dirty="0">
                <a:latin typeface="Times New Roman"/>
                <a:cs typeface="Times New Roman"/>
              </a:rPr>
              <a:t>Factorial Design Experiment</a:t>
            </a:r>
            <a:endParaRPr lang="en-IN" sz="6000" b="1">
              <a:latin typeface="Times New Roman"/>
              <a:ea typeface="Calibri Light"/>
              <a:cs typeface="Times New Roman"/>
            </a:endParaRPr>
          </a:p>
        </p:txBody>
      </p:sp>
      <p:sp>
        <p:nvSpPr>
          <p:cNvPr id="1048601" name="Factorial design is a research design commonly used in experimental studies to investigate the effects of multiple independent variables and their interactions on a dependent variable. It involves manipulating and studying the effects of two or more fact"/>
          <p:cNvSpPr txBox="1">
            <a:spLocks noGrp="1"/>
          </p:cNvSpPr>
          <p:nvPr>
            <p:ph type="body" idx="1"/>
          </p:nvPr>
        </p:nvSpPr>
        <p:spPr/>
        <p:txBody>
          <a:bodyPr lIns="50800" tIns="50800" rIns="50800" bIns="50800" anchor="t">
            <a:normAutofit/>
          </a:bodyPr>
          <a:lstStyle/>
          <a:p>
            <a:pPr marL="507365" indent="-507365" defTabSz="2267655">
              <a:spcBef>
                <a:spcPts val="2200"/>
              </a:spcBef>
              <a:defRPr sz="4092"/>
            </a:pPr>
            <a:r>
              <a:rPr lang="en-US" sz="4000" dirty="0">
                <a:latin typeface="Times New Roman"/>
                <a:ea typeface="Calibri"/>
                <a:cs typeface="Times New Roman"/>
              </a:rPr>
              <a:t>Factorial design is a research design commonly used in experimental studies to investigate the effects of multiple independent variables and their interactions on a dependent variable. It involves manipulating and studying the effects of two or more factors simultaneously.</a:t>
            </a:r>
          </a:p>
          <a:p>
            <a:pPr marL="507365" indent="-507365" defTabSz="2267655">
              <a:spcBef>
                <a:spcPts val="2200"/>
              </a:spcBef>
              <a:defRPr sz="4092"/>
            </a:pPr>
            <a:r>
              <a:rPr lang="en-US" sz="4000" dirty="0">
                <a:latin typeface="Times New Roman"/>
                <a:ea typeface="Calibri"/>
                <a:cs typeface="Times New Roman"/>
              </a:rPr>
              <a:t>In factorial design, each factor represents an independent variable, and each level of a factor represents a different condition or value of that variable. The combination of levels across all factors creates the different treatment conditions or groups.</a:t>
            </a:r>
          </a:p>
          <a:p>
            <a:pPr marL="507365" indent="-507365" defTabSz="2267655">
              <a:spcBef>
                <a:spcPts val="2200"/>
              </a:spcBef>
              <a:defRPr sz="4092"/>
            </a:pPr>
            <a:r>
              <a:rPr lang="en-US" sz="4000" dirty="0">
                <a:latin typeface="Times New Roman"/>
                <a:ea typeface="Calibri"/>
                <a:cs typeface="Times New Roman"/>
              </a:rPr>
              <a:t>The main advantage of factorial design is that it allows researchers to examine the independent and combined effects of multiple factors, as well as potential interactions between them. This helps to identify not only the main effects of each factor but also how the factors interact and influence the dependent variable.</a:t>
            </a:r>
            <a:endParaRPr lang="en-US" dirty="0"/>
          </a:p>
        </p:txBody>
      </p:sp>
      <p:sp>
        <p:nvSpPr>
          <p:cNvPr id="1048602" name="Slide Number" hidden="1"/>
          <p:cNvSpPr txBox="1">
            <a:spLocks noGrp="1"/>
          </p:cNvSpPr>
          <p:nvPr>
            <p:ph type="sldNum" sz="quarter" idx="2"/>
          </p:nvPr>
        </p:nvSpPr>
        <p:spPr>
          <a:xfrm>
            <a:off x="12055475" y="12722225"/>
            <a:ext cx="241300" cy="406400"/>
          </a:xfrm>
          <a:prstGeom prst="rect">
            <a:avLst/>
          </a:prstGeom>
        </p:spPr>
        <p:txBody>
          <a:bodyPr/>
          <a:lstStyle/>
          <a:p>
            <a:pPr>
              <a:spcAft>
                <a:spcPts val="600"/>
              </a:spcAft>
            </a:pPr>
            <a:fld id="{86CB4B4D-7CA3-9044-876B-883B54F8677D}" type="slidenum">
              <a:rPr lang="en-IN" dirty="0" smtClean="0"/>
              <a:pPr>
                <a:spcAft>
                  <a:spcPts val="600"/>
                </a:spcAft>
              </a:pPr>
              <a:t>11</a:t>
            </a:fld>
            <a:endParaRPr lang="en-IN"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What is the Factors we have considered for the image recognition?"/>
          <p:cNvSpPr txBox="1">
            <a:spLocks noGrp="1"/>
          </p:cNvSpPr>
          <p:nvPr>
            <p:ph type="title"/>
          </p:nvPr>
        </p:nvSpPr>
        <p:spPr>
          <a:xfrm>
            <a:off x="1219200" y="774700"/>
            <a:ext cx="21945601" cy="2676701"/>
          </a:xfrm>
          <a:prstGeom prst="rect">
            <a:avLst/>
          </a:prstGeom>
        </p:spPr>
        <p:txBody>
          <a:bodyPr>
            <a:normAutofit/>
          </a:bodyPr>
          <a:lstStyle>
            <a:lvl1pPr defTabSz="2170176">
              <a:defRPr sz="7476" spc="-74"/>
            </a:lvl1pPr>
          </a:lstStyle>
          <a:p>
            <a:r>
              <a:rPr sz="6000" b="1" dirty="0">
                <a:latin typeface="Times New Roman"/>
                <a:cs typeface="Times New Roman"/>
              </a:rPr>
              <a:t>What is the Factors we have considered for the image recognition?</a:t>
            </a:r>
            <a:endParaRPr lang="en-US" sz="6000" b="1">
              <a:latin typeface="Times New Roman"/>
              <a:ea typeface="Calibri Light"/>
              <a:cs typeface="Times New Roman"/>
            </a:endParaRPr>
          </a:p>
        </p:txBody>
      </p:sp>
      <p:sp>
        <p:nvSpPr>
          <p:cNvPr id="1048603" name="We have Considered The Following as Factor:…"/>
          <p:cNvSpPr txBox="1">
            <a:spLocks noGrp="1"/>
          </p:cNvSpPr>
          <p:nvPr>
            <p:ph type="body" idx="1"/>
          </p:nvPr>
        </p:nvSpPr>
        <p:spPr>
          <a:xfrm>
            <a:off x="1676400" y="3114299"/>
            <a:ext cx="21031200" cy="9097123"/>
          </a:xfrm>
          <a:prstGeom prst="rect">
            <a:avLst/>
          </a:prstGeom>
        </p:spPr>
        <p:txBody>
          <a:bodyPr vert="horz" lIns="50800" tIns="50800" rIns="50800" bIns="50800" rtlCol="0" anchor="t">
            <a:noAutofit/>
          </a:bodyPr>
          <a:lstStyle/>
          <a:p>
            <a:pPr marL="0" indent="0" defTabSz="1560536">
              <a:spcBef>
                <a:spcPts val="1500"/>
              </a:spcBef>
              <a:buSzTx/>
              <a:buNone/>
              <a:defRPr sz="2816"/>
            </a:pPr>
            <a:endParaRPr lang="en-US" sz="4000" dirty="0">
              <a:latin typeface="Times New Roman"/>
              <a:ea typeface="Calibri"/>
              <a:cs typeface="Times New Roman"/>
            </a:endParaRPr>
          </a:p>
          <a:p>
            <a:pPr defTabSz="1560536">
              <a:defRPr sz="2816"/>
            </a:pPr>
            <a:r>
              <a:rPr lang="en-US" sz="4000" dirty="0">
                <a:latin typeface="Times New Roman"/>
                <a:ea typeface="Canela Text Bold"/>
                <a:cs typeface="Canela Text Bold"/>
                <a:sym typeface="Canela Text Bold"/>
              </a:rPr>
              <a:t>Kernel Size</a:t>
            </a:r>
            <a:r>
              <a:rPr lang="en-US" sz="4000" dirty="0">
                <a:latin typeface="Times New Roman"/>
                <a:ea typeface="Canela Text Bold"/>
                <a:cs typeface="Canela Text Bold"/>
              </a:rPr>
              <a:t> determines the dimensions of the </a:t>
            </a:r>
            <a:r>
              <a:rPr lang="en-US" sz="4000" dirty="0">
                <a:latin typeface="Times New Roman"/>
                <a:cs typeface="Times New Roman"/>
              </a:rPr>
              <a:t>small matrix used to extract features, influencing the size and complexity of learned features.</a:t>
            </a:r>
            <a:endParaRPr lang="en-US" sz="4000">
              <a:latin typeface="Times New Roman"/>
              <a:ea typeface="Calibri"/>
              <a:cs typeface="Times New Roman"/>
            </a:endParaRPr>
          </a:p>
          <a:p>
            <a:pPr defTabSz="1560536">
              <a:defRPr sz="2816">
                <a:latin typeface="Canela Text Bold"/>
                <a:ea typeface="Canela Text Bold"/>
                <a:cs typeface="Canela Text Bold"/>
                <a:sym typeface="Canela Text Bold"/>
              </a:defRPr>
            </a:pPr>
            <a:endParaRPr lang="en-US" sz="4000" dirty="0">
              <a:latin typeface="Times New Roman"/>
            </a:endParaRPr>
          </a:p>
          <a:p>
            <a:pPr defTabSz="1560536">
              <a:defRPr sz="2816">
                <a:latin typeface="Canela Text Bold"/>
                <a:ea typeface="Canela Text Bold"/>
                <a:cs typeface="Canela Text Bold"/>
                <a:sym typeface="Canela Text Bold"/>
              </a:defRPr>
            </a:pPr>
            <a:r>
              <a:rPr lang="en-US" sz="4000" dirty="0">
                <a:latin typeface="Times New Roman"/>
              </a:rPr>
              <a:t>Filter Values represent </a:t>
            </a:r>
            <a:r>
              <a:rPr lang="en-US" sz="4000" dirty="0">
                <a:latin typeface="Times New Roman"/>
                <a:ea typeface="Canela Text Regular"/>
                <a:cs typeface="Canela Text Regular"/>
                <a:sym typeface="Canela Text Regular"/>
              </a:rPr>
              <a:t>the number of filters in a convolutional layer</a:t>
            </a:r>
            <a:r>
              <a:rPr lang="en-US" sz="4000" dirty="0">
                <a:latin typeface="Times New Roman"/>
              </a:rPr>
              <a:t>, </a:t>
            </a:r>
            <a:r>
              <a:rPr lang="en-US" sz="4000" dirty="0">
                <a:latin typeface="Times New Roman"/>
                <a:ea typeface="Canela Text Regular"/>
                <a:cs typeface="Canela Text Regular"/>
                <a:sym typeface="Canela Text Regular"/>
              </a:rPr>
              <a:t>responsible for detecting different features in the input.</a:t>
            </a:r>
            <a:endParaRPr lang="en-US" sz="4000">
              <a:latin typeface="Times New Roman"/>
            </a:endParaRPr>
          </a:p>
          <a:p>
            <a:pPr defTabSz="1560536">
              <a:defRPr sz="2816">
                <a:latin typeface="Canela Text Bold"/>
                <a:ea typeface="Canela Text Bold"/>
                <a:cs typeface="Canela Text Bold"/>
                <a:sym typeface="Canela Text Bold"/>
              </a:defRPr>
            </a:pPr>
            <a:endParaRPr lang="en-US" sz="4000" dirty="0">
              <a:latin typeface="Times New Roman"/>
            </a:endParaRPr>
          </a:p>
          <a:p>
            <a:pPr defTabSz="1560536">
              <a:defRPr sz="2816">
                <a:latin typeface="Canela Text Bold"/>
                <a:ea typeface="Canela Text Bold"/>
                <a:cs typeface="Canela Text Bold"/>
                <a:sym typeface="Canela Text Bold"/>
              </a:defRPr>
            </a:pPr>
            <a:r>
              <a:rPr lang="en-US" sz="4000" dirty="0">
                <a:latin typeface="Times New Roman"/>
              </a:rPr>
              <a:t>Pool Size determines </a:t>
            </a:r>
            <a:r>
              <a:rPr lang="en-US" sz="4000" dirty="0">
                <a:latin typeface="Times New Roman"/>
                <a:ea typeface="Canela Text Regular"/>
                <a:cs typeface="Canela Text Regular"/>
                <a:sym typeface="Canela Text Regular"/>
              </a:rPr>
              <a:t>the dimensions of the pooling window</a:t>
            </a:r>
            <a:r>
              <a:rPr lang="en-US" sz="4000" dirty="0">
                <a:latin typeface="Times New Roman"/>
              </a:rPr>
              <a:t> in pooling layers</a:t>
            </a:r>
            <a:r>
              <a:rPr lang="en-US" sz="4000" dirty="0">
                <a:latin typeface="Times New Roman"/>
                <a:ea typeface="Canela Text Regular"/>
                <a:cs typeface="Canela Text Regular"/>
                <a:sym typeface="Canela Text Regular"/>
              </a:rPr>
              <a:t>, </a:t>
            </a:r>
            <a:r>
              <a:rPr lang="en-US" sz="4000" dirty="0">
                <a:latin typeface="Times New Roman"/>
              </a:rPr>
              <a:t>affecting </a:t>
            </a:r>
            <a:r>
              <a:rPr lang="en-US" sz="4000" dirty="0">
                <a:latin typeface="Times New Roman"/>
                <a:ea typeface="Canela Text Regular"/>
                <a:cs typeface="Canela Text Regular"/>
                <a:sym typeface="Canela Text Regular"/>
              </a:rPr>
              <a:t>the amount of </a:t>
            </a:r>
            <a:r>
              <a:rPr lang="en-US" sz="4000" dirty="0">
                <a:latin typeface="Times New Roman"/>
              </a:rPr>
              <a:t>retained </a:t>
            </a:r>
            <a:r>
              <a:rPr lang="en-US" sz="4000" dirty="0">
                <a:latin typeface="Times New Roman"/>
                <a:ea typeface="Canela Text Regular"/>
                <a:cs typeface="Canela Text Regular"/>
                <a:sym typeface="Canela Text Regular"/>
              </a:rPr>
              <a:t>spatial information.</a:t>
            </a:r>
            <a:endParaRPr lang="en-US" sz="4000">
              <a:latin typeface="Times New Roman"/>
            </a:endParaRPr>
          </a:p>
          <a:p>
            <a:pPr defTabSz="1560536">
              <a:defRPr sz="2816"/>
            </a:pPr>
            <a:endParaRPr lang="en-US" sz="4000" dirty="0">
              <a:latin typeface="Times New Roman"/>
              <a:ea typeface="Calibri"/>
              <a:cs typeface="Calibri"/>
            </a:endParaRPr>
          </a:p>
          <a:p>
            <a:pPr defTabSz="1560536">
              <a:defRPr sz="2816"/>
            </a:pPr>
            <a:r>
              <a:rPr lang="en-US" sz="4000" dirty="0">
                <a:latin typeface="Times New Roman"/>
                <a:ea typeface="Canela Text Bold"/>
                <a:cs typeface="Canela Text Bold"/>
                <a:sym typeface="Canela Text Bold"/>
              </a:rPr>
              <a:t>Dense Units </a:t>
            </a:r>
            <a:r>
              <a:rPr lang="en-US" sz="4000" dirty="0">
                <a:latin typeface="Times New Roman"/>
                <a:cs typeface="Times New Roman"/>
              </a:rPr>
              <a:t>refer to the number of neurons in fully connected layers, capturing complex relationships in the data.</a:t>
            </a:r>
            <a:endParaRPr lang="en-US" sz="4000">
              <a:latin typeface="Times New Roman"/>
              <a:ea typeface="Calibri"/>
              <a:cs typeface="Times New Roman"/>
            </a:endParaRPr>
          </a:p>
          <a:p>
            <a:pPr defTabSz="1560536">
              <a:defRPr sz="2816"/>
            </a:pPr>
            <a:endParaRPr lang="en-US" sz="4000" dirty="0">
              <a:latin typeface="Times New Roman"/>
              <a:ea typeface="Calibri"/>
              <a:cs typeface="Calibri"/>
            </a:endParaRPr>
          </a:p>
          <a:p>
            <a:pPr marL="349250" indent="-349250" defTabSz="1560536">
              <a:spcBef>
                <a:spcPts val="1500"/>
              </a:spcBef>
              <a:defRPr sz="2816"/>
            </a:pPr>
            <a:r>
              <a:rPr lang="en-US" sz="4000" dirty="0">
                <a:latin typeface="Times New Roman"/>
                <a:ea typeface="Canela Text Bold"/>
                <a:cs typeface="Canela Text Bold"/>
                <a:sym typeface="Canela Text Bold"/>
              </a:rPr>
              <a:t>Learning Rate controls the update rate of </a:t>
            </a:r>
            <a:r>
              <a:rPr lang="en-US" sz="4000" dirty="0">
                <a:latin typeface="Times New Roman"/>
                <a:cs typeface="Times New Roman"/>
              </a:rPr>
              <a:t>the model's weights based on calculated gradients, influencing convergence speed and stability.</a:t>
            </a:r>
            <a:endParaRPr lang="en-US" sz="4000">
              <a:latin typeface="Times New Roman"/>
              <a:ea typeface="Calibri"/>
              <a:cs typeface="Times New Roman"/>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D3C2-495C-92C9-E7F9-5C1611307344}"/>
              </a:ext>
            </a:extLst>
          </p:cNvPr>
          <p:cNvSpPr>
            <a:spLocks noGrp="1"/>
          </p:cNvSpPr>
          <p:nvPr>
            <p:ph type="title"/>
          </p:nvPr>
        </p:nvSpPr>
        <p:spPr/>
        <p:txBody>
          <a:bodyPr>
            <a:normAutofit/>
          </a:bodyPr>
          <a:lstStyle/>
          <a:p>
            <a:r>
              <a:rPr lang="en-IN" sz="6000" b="1" dirty="0">
                <a:latin typeface="Times New Roman"/>
                <a:cs typeface="Times New Roman"/>
              </a:rPr>
              <a:t>Advantage of Factorial Design</a:t>
            </a:r>
            <a:endParaRPr lang="en-IN" sz="6000" b="1">
              <a:latin typeface="Times New Roman"/>
              <a:ea typeface="Calibri Light"/>
              <a:cs typeface="Times New Roman"/>
            </a:endParaRPr>
          </a:p>
        </p:txBody>
      </p:sp>
      <p:sp>
        <p:nvSpPr>
          <p:cNvPr id="3" name="Text Placeholder 2">
            <a:extLst>
              <a:ext uri="{FF2B5EF4-FFF2-40B4-BE49-F238E27FC236}">
                <a16:creationId xmlns:a16="http://schemas.microsoft.com/office/drawing/2014/main" id="{8E43BC9A-8348-FF77-B367-1096904DFB5D}"/>
              </a:ext>
            </a:extLst>
          </p:cNvPr>
          <p:cNvSpPr>
            <a:spLocks noGrp="1"/>
          </p:cNvSpPr>
          <p:nvPr>
            <p:ph type="body" idx="1"/>
          </p:nvPr>
        </p:nvSpPr>
        <p:spPr/>
        <p:txBody>
          <a:bodyPr vert="horz" lIns="91440" tIns="45720" rIns="91440" bIns="45720" rtlCol="0" anchor="t">
            <a:normAutofit/>
          </a:bodyPr>
          <a:lstStyle/>
          <a:p>
            <a:r>
              <a:rPr lang="en-US" sz="4000" dirty="0">
                <a:latin typeface="Times New Roman"/>
                <a:cs typeface="Times New Roman"/>
              </a:rPr>
              <a:t>Comprehensive exploration of multiple factors and interactions.</a:t>
            </a:r>
            <a:endParaRPr lang="en-US" sz="4000">
              <a:latin typeface="Times New Roman"/>
              <a:ea typeface="Calibri"/>
              <a:cs typeface="Times New Roman"/>
            </a:endParaRPr>
          </a:p>
          <a:p>
            <a:pPr marL="0" indent="0">
              <a:buNone/>
            </a:pPr>
            <a:endParaRPr lang="en-US" sz="4000" dirty="0">
              <a:latin typeface="Times New Roman"/>
              <a:cs typeface="Times New Roman"/>
            </a:endParaRPr>
          </a:p>
          <a:p>
            <a:r>
              <a:rPr lang="en-US" sz="4000" dirty="0">
                <a:latin typeface="Times New Roman"/>
                <a:cs typeface="Times New Roman"/>
              </a:rPr>
              <a:t>Efficient parameter tuning for improved performance.</a:t>
            </a:r>
            <a:endParaRPr lang="en-US" sz="4000">
              <a:latin typeface="Times New Roman"/>
              <a:ea typeface="Calibri"/>
              <a:cs typeface="Times New Roman"/>
            </a:endParaRPr>
          </a:p>
          <a:p>
            <a:pPr marL="0" indent="0">
              <a:buNone/>
            </a:pPr>
            <a:endParaRPr lang="en-US" sz="4000" dirty="0">
              <a:latin typeface="Times New Roman"/>
              <a:cs typeface="Times New Roman"/>
            </a:endParaRPr>
          </a:p>
          <a:p>
            <a:r>
              <a:rPr lang="en-US" sz="4000" dirty="0">
                <a:latin typeface="Times New Roman"/>
                <a:cs typeface="Times New Roman"/>
              </a:rPr>
              <a:t>Statistical significance for robust experimental results.</a:t>
            </a:r>
            <a:endParaRPr lang="en-US" sz="4000">
              <a:latin typeface="Times New Roman"/>
              <a:ea typeface="Calibri"/>
              <a:cs typeface="Times New Roman"/>
            </a:endParaRPr>
          </a:p>
          <a:p>
            <a:pPr marL="0" indent="0">
              <a:buNone/>
            </a:pPr>
            <a:endParaRPr lang="en-US" sz="4000" dirty="0">
              <a:latin typeface="Times New Roman"/>
              <a:cs typeface="Times New Roman"/>
            </a:endParaRPr>
          </a:p>
          <a:p>
            <a:r>
              <a:rPr lang="en-US" sz="4000" dirty="0">
                <a:latin typeface="Times New Roman"/>
                <a:cs typeface="Times New Roman"/>
              </a:rPr>
              <a:t>Reduction of bias in factor evaluation.</a:t>
            </a:r>
            <a:endParaRPr lang="en-IN" sz="4000">
              <a:latin typeface="Times New Roman"/>
              <a:ea typeface="Calibri"/>
              <a:cs typeface="Times New Roman"/>
            </a:endParaRPr>
          </a:p>
        </p:txBody>
      </p:sp>
    </p:spTree>
    <p:extLst>
      <p:ext uri="{BB962C8B-B14F-4D97-AF65-F5344CB8AC3E}">
        <p14:creationId xmlns:p14="http://schemas.microsoft.com/office/powerpoint/2010/main" val="14330907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FF4C-816C-8C7F-D725-CA81A95F434B}"/>
              </a:ext>
            </a:extLst>
          </p:cNvPr>
          <p:cNvSpPr>
            <a:spLocks noGrp="1"/>
          </p:cNvSpPr>
          <p:nvPr>
            <p:ph type="title"/>
          </p:nvPr>
        </p:nvSpPr>
        <p:spPr>
          <a:xfrm>
            <a:off x="1219200" y="855149"/>
            <a:ext cx="21945600" cy="1727200"/>
          </a:xfrm>
        </p:spPr>
        <p:txBody>
          <a:bodyPr>
            <a:normAutofit/>
          </a:bodyPr>
          <a:lstStyle/>
          <a:p>
            <a:r>
              <a:rPr lang="en-IN" sz="6000" b="1" dirty="0">
                <a:latin typeface="Times New Roman"/>
                <a:cs typeface="Times New Roman"/>
              </a:rPr>
              <a:t>Disadvantage of Factorial Design</a:t>
            </a:r>
            <a:endParaRPr lang="en-IN" sz="6000" b="1">
              <a:latin typeface="Times New Roman"/>
              <a:ea typeface="Calibri Light"/>
              <a:cs typeface="Times New Roman"/>
            </a:endParaRPr>
          </a:p>
        </p:txBody>
      </p:sp>
      <p:sp>
        <p:nvSpPr>
          <p:cNvPr id="3" name="Text Placeholder 2">
            <a:extLst>
              <a:ext uri="{FF2B5EF4-FFF2-40B4-BE49-F238E27FC236}">
                <a16:creationId xmlns:a16="http://schemas.microsoft.com/office/drawing/2014/main" id="{E0B2C45D-87ED-CD52-C08A-F4B4A13700B9}"/>
              </a:ext>
            </a:extLst>
          </p:cNvPr>
          <p:cNvSpPr>
            <a:spLocks noGrp="1"/>
          </p:cNvSpPr>
          <p:nvPr>
            <p:ph type="body" idx="1"/>
          </p:nvPr>
        </p:nvSpPr>
        <p:spPr/>
        <p:txBody>
          <a:bodyPr vert="horz" lIns="91440" tIns="45720" rIns="91440" bIns="45720" rtlCol="0" anchor="t">
            <a:normAutofit/>
          </a:bodyPr>
          <a:lstStyle/>
          <a:p>
            <a:r>
              <a:rPr lang="en-US" sz="4000" dirty="0">
                <a:latin typeface="Times New Roman"/>
                <a:ea typeface="Calibri"/>
                <a:cs typeface="Times New Roman"/>
              </a:rPr>
              <a:t>Exponential growth in computational complexity and training time.</a:t>
            </a:r>
          </a:p>
          <a:p>
            <a:pPr marL="0" indent="0">
              <a:buNone/>
            </a:pPr>
            <a:endParaRPr lang="en-US" sz="4000" dirty="0">
              <a:latin typeface="Times New Roman"/>
              <a:ea typeface="Calibri"/>
              <a:cs typeface="Times New Roman"/>
            </a:endParaRPr>
          </a:p>
          <a:p>
            <a:r>
              <a:rPr lang="en-US" sz="4000" dirty="0">
                <a:latin typeface="Times New Roman"/>
                <a:ea typeface="Calibri"/>
                <a:cs typeface="Times New Roman"/>
              </a:rPr>
              <a:t>Requires a large sample size, limiting generalizability and statistical power.</a:t>
            </a:r>
            <a:endParaRPr lang="en-US" sz="4000">
              <a:latin typeface="Times New Roman"/>
              <a:ea typeface="Calibri"/>
              <a:cs typeface="Times New Roman"/>
            </a:endParaRPr>
          </a:p>
          <a:p>
            <a:pPr marL="0" indent="0">
              <a:buNone/>
            </a:pPr>
            <a:endParaRPr lang="en-US" sz="4000" dirty="0">
              <a:latin typeface="Times New Roman"/>
              <a:ea typeface="Calibri"/>
              <a:cs typeface="Times New Roman"/>
            </a:endParaRPr>
          </a:p>
          <a:p>
            <a:r>
              <a:rPr lang="en-US" sz="4000" dirty="0">
                <a:latin typeface="Times New Roman"/>
                <a:ea typeface="Calibri"/>
                <a:cs typeface="Times New Roman"/>
              </a:rPr>
              <a:t>Assumes independence, neglecting complex factor interactions.</a:t>
            </a:r>
            <a:endParaRPr lang="en-US" sz="4000">
              <a:latin typeface="Times New Roman"/>
              <a:ea typeface="Calibri"/>
              <a:cs typeface="Times New Roman"/>
            </a:endParaRPr>
          </a:p>
          <a:p>
            <a:pPr marL="0" indent="0">
              <a:buNone/>
            </a:pPr>
            <a:endParaRPr lang="en-US" sz="4000" dirty="0">
              <a:latin typeface="Times New Roman"/>
              <a:ea typeface="Calibri"/>
              <a:cs typeface="Times New Roman"/>
            </a:endParaRPr>
          </a:p>
          <a:p>
            <a:r>
              <a:rPr lang="en-US" sz="4000" dirty="0">
                <a:latin typeface="Times New Roman"/>
                <a:ea typeface="Calibri"/>
                <a:cs typeface="Times New Roman"/>
              </a:rPr>
              <a:t>High-dimensional parameter space hampers effective exploration and analysis.</a:t>
            </a:r>
            <a:endParaRPr lang="en-IN" sz="4000">
              <a:latin typeface="Times New Roman"/>
              <a:ea typeface="Calibri"/>
              <a:cs typeface="Times New Roman"/>
            </a:endParaRPr>
          </a:p>
        </p:txBody>
      </p:sp>
    </p:spTree>
    <p:extLst>
      <p:ext uri="{BB962C8B-B14F-4D97-AF65-F5344CB8AC3E}">
        <p14:creationId xmlns:p14="http://schemas.microsoft.com/office/powerpoint/2010/main" val="38717386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What are the Parameters have we considered?"/>
          <p:cNvSpPr txBox="1">
            <a:spLocks noGrp="1"/>
          </p:cNvSpPr>
          <p:nvPr>
            <p:ph type="title"/>
          </p:nvPr>
        </p:nvSpPr>
        <p:spPr>
          <a:prstGeom prst="rect">
            <a:avLst/>
          </a:prstGeom>
        </p:spPr>
        <p:txBody>
          <a:bodyPr>
            <a:normAutofit/>
          </a:bodyPr>
          <a:lstStyle/>
          <a:p>
            <a:r>
              <a:rPr lang="en-US" sz="6000" b="1" dirty="0">
                <a:latin typeface="Times New Roman"/>
                <a:ea typeface="Calibri Light"/>
                <a:cs typeface="Calibri Light"/>
              </a:rPr>
              <a:t>What are the Parameters have we considered?</a:t>
            </a:r>
          </a:p>
        </p:txBody>
      </p:sp>
      <p:sp>
        <p:nvSpPr>
          <p:cNvPr id="1048607" name="filters_values = [16, 32]…"/>
          <p:cNvSpPr txBox="1">
            <a:spLocks noGrp="1"/>
          </p:cNvSpPr>
          <p:nvPr>
            <p:ph type="body" idx="1"/>
          </p:nvPr>
        </p:nvSpPr>
        <p:spPr>
          <a:prstGeom prst="rect">
            <a:avLst/>
          </a:prstGeom>
        </p:spPr>
        <p:txBody>
          <a:bodyPr vert="horz" lIns="91440" tIns="45720" rIns="91440" bIns="45720" rtlCol="0" anchor="t">
            <a:normAutofit/>
          </a:bodyPr>
          <a:lstStyle/>
          <a:p>
            <a:r>
              <a:rPr sz="4000" dirty="0" err="1">
                <a:latin typeface="Times New Roman"/>
                <a:cs typeface="Times New Roman"/>
              </a:rPr>
              <a:t>filters_values</a:t>
            </a:r>
            <a:r>
              <a:rPr sz="4000" dirty="0">
                <a:latin typeface="Times New Roman"/>
                <a:cs typeface="Times New Roman"/>
              </a:rPr>
              <a:t> = [16, 32</a:t>
            </a:r>
            <a:r>
              <a:rPr lang="en-US" sz="4000" dirty="0">
                <a:latin typeface="Times New Roman"/>
                <a:cs typeface="Times New Roman"/>
              </a:rPr>
              <a:t>, 64, 128]</a:t>
            </a:r>
            <a:endParaRPr lang="en-US" sz="4000" dirty="0">
              <a:latin typeface="Times New Roman"/>
              <a:ea typeface="Calibri"/>
              <a:cs typeface="Times New Roman"/>
            </a:endParaRPr>
          </a:p>
          <a:p>
            <a:pPr marL="0" indent="0">
              <a:buNone/>
            </a:pPr>
            <a:endParaRPr lang="en-US" sz="4000" dirty="0">
              <a:latin typeface="Times New Roman"/>
              <a:cs typeface="Times New Roman"/>
            </a:endParaRPr>
          </a:p>
          <a:p>
            <a:r>
              <a:rPr sz="4000" err="1">
                <a:latin typeface="Times New Roman"/>
                <a:cs typeface="Times New Roman"/>
              </a:rPr>
              <a:t>kernel_sizes</a:t>
            </a:r>
            <a:r>
              <a:rPr sz="4000" dirty="0">
                <a:latin typeface="Times New Roman"/>
                <a:cs typeface="Times New Roman"/>
              </a:rPr>
              <a:t> = [(3, 3), (5, 5)]</a:t>
            </a:r>
            <a:endParaRPr sz="4000">
              <a:latin typeface="Times New Roman"/>
              <a:ea typeface="Calibri"/>
              <a:cs typeface="Times New Roman"/>
            </a:endParaRPr>
          </a:p>
          <a:p>
            <a:pPr marL="0" indent="0">
              <a:buNone/>
            </a:pPr>
            <a:endParaRPr lang="en-US" sz="4000" dirty="0">
              <a:latin typeface="Times New Roman"/>
              <a:cs typeface="Times New Roman"/>
            </a:endParaRPr>
          </a:p>
          <a:p>
            <a:r>
              <a:rPr sz="4000" err="1">
                <a:latin typeface="Times New Roman"/>
                <a:cs typeface="Times New Roman"/>
              </a:rPr>
              <a:t>pool_sizes</a:t>
            </a:r>
            <a:r>
              <a:rPr sz="4000" dirty="0">
                <a:latin typeface="Times New Roman"/>
                <a:cs typeface="Times New Roman"/>
              </a:rPr>
              <a:t> = [(2, 2), (3, 3)]</a:t>
            </a:r>
            <a:endParaRPr sz="4000">
              <a:latin typeface="Times New Roman"/>
              <a:ea typeface="Calibri"/>
              <a:cs typeface="Times New Roman"/>
            </a:endParaRPr>
          </a:p>
          <a:p>
            <a:pPr marL="0" indent="0">
              <a:buNone/>
            </a:pPr>
            <a:endParaRPr lang="en-US" sz="4000" dirty="0">
              <a:latin typeface="Times New Roman"/>
              <a:cs typeface="Times New Roman"/>
            </a:endParaRPr>
          </a:p>
          <a:p>
            <a:r>
              <a:rPr sz="4000" err="1">
                <a:latin typeface="Times New Roman"/>
                <a:cs typeface="Times New Roman"/>
              </a:rPr>
              <a:t>dense_units_values</a:t>
            </a:r>
            <a:r>
              <a:rPr sz="4000" dirty="0">
                <a:latin typeface="Times New Roman"/>
                <a:cs typeface="Times New Roman"/>
              </a:rPr>
              <a:t> = [64, 128]</a:t>
            </a:r>
            <a:endParaRPr sz="4000">
              <a:latin typeface="Times New Roman"/>
              <a:ea typeface="Calibri"/>
              <a:cs typeface="Times New Roman"/>
            </a:endParaRPr>
          </a:p>
          <a:p>
            <a:pPr marL="0" indent="0">
              <a:buNone/>
            </a:pPr>
            <a:endParaRPr lang="en-US" sz="4000" dirty="0">
              <a:latin typeface="Times New Roman"/>
              <a:cs typeface="Times New Roman"/>
            </a:endParaRPr>
          </a:p>
          <a:p>
            <a:r>
              <a:rPr sz="4000" err="1">
                <a:latin typeface="Times New Roman"/>
                <a:cs typeface="Times New Roman"/>
              </a:rPr>
              <a:t>learning_rates</a:t>
            </a:r>
            <a:r>
              <a:rPr sz="4000" dirty="0">
                <a:latin typeface="Times New Roman"/>
                <a:cs typeface="Times New Roman"/>
              </a:rPr>
              <a:t> = [0.001, 0.01]</a:t>
            </a:r>
            <a:endParaRPr sz="4000">
              <a:latin typeface="Times New Roman"/>
              <a:ea typeface="Calibri"/>
              <a:cs typeface="Times New Roman"/>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FlowChart for image recognition using CNN"/>
          <p:cNvSpPr txBox="1">
            <a:spLocks noGrp="1"/>
          </p:cNvSpPr>
          <p:nvPr>
            <p:ph type="title"/>
          </p:nvPr>
        </p:nvSpPr>
        <p:spPr>
          <a:xfrm>
            <a:off x="1219199" y="100488"/>
            <a:ext cx="21945601" cy="1727201"/>
          </a:xfrm>
          <a:prstGeom prst="rect">
            <a:avLst/>
          </a:prstGeom>
        </p:spPr>
        <p:txBody>
          <a:bodyPr/>
          <a:lstStyle/>
          <a:p>
            <a:r>
              <a:rPr sz="6000" b="1" dirty="0" err="1">
                <a:latin typeface="Times New Roman"/>
                <a:cs typeface="Times New Roman"/>
              </a:rPr>
              <a:t>FlowChart</a:t>
            </a:r>
            <a:r>
              <a:rPr sz="6000" b="1" dirty="0">
                <a:latin typeface="Times New Roman"/>
                <a:cs typeface="Times New Roman"/>
              </a:rPr>
              <a:t> for image recognition using CNN</a:t>
            </a:r>
            <a:endParaRPr lang="en-US" sz="6000" b="1">
              <a:latin typeface="Times New Roman"/>
              <a:ea typeface="Calibri Light"/>
              <a:cs typeface="Times New Roman"/>
            </a:endParaRPr>
          </a:p>
        </p:txBody>
      </p:sp>
      <p:sp>
        <p:nvSpPr>
          <p:cNvPr id="1048611" name="Slide Number"/>
          <p:cNvSpPr txBox="1">
            <a:spLocks noGrp="1"/>
          </p:cNvSpPr>
          <p:nvPr>
            <p:ph type="sldNum" sz="quarter" idx="2"/>
          </p:nvPr>
        </p:nvSpPr>
        <p:spPr>
          <a:xfrm>
            <a:off x="12055475" y="12722225"/>
            <a:ext cx="381000" cy="406400"/>
          </a:xfrm>
          <a:prstGeom prst="rect">
            <a:avLst/>
          </a:prstGeom>
        </p:spPr>
        <p:txBody>
          <a:bodyPr/>
          <a:lstStyle/>
          <a:p>
            <a:fld id="{86CB4B4D-7CA3-9044-876B-883B54F8677D}" type="slidenum">
              <a:rPr dirty="0"/>
              <a:t>16</a:t>
            </a:fld>
            <a:endParaRPr dirty="0"/>
          </a:p>
        </p:txBody>
      </p:sp>
      <p:grpSp>
        <p:nvGrpSpPr>
          <p:cNvPr id="48" name="Image Gallery"/>
          <p:cNvGrpSpPr/>
          <p:nvPr/>
        </p:nvGrpSpPr>
        <p:grpSpPr>
          <a:xfrm>
            <a:off x="3106876" y="1150680"/>
            <a:ext cx="18170248" cy="13946937"/>
            <a:chOff x="0" y="0"/>
            <a:chExt cx="18170247" cy="13946936"/>
          </a:xfrm>
        </p:grpSpPr>
        <p:pic>
          <p:nvPicPr>
            <p:cNvPr id="2097153" name="Flowchart.png" descr="Flowchart.png"/>
            <p:cNvPicPr>
              <a:picLocks noChangeAspect="1"/>
            </p:cNvPicPr>
            <p:nvPr/>
          </p:nvPicPr>
          <p:blipFill>
            <a:blip r:embed="rId2"/>
            <a:srcRect t="2765" b="2765"/>
            <a:stretch>
              <a:fillRect/>
            </a:stretch>
          </p:blipFill>
          <p:spPr>
            <a:xfrm>
              <a:off x="0" y="0"/>
              <a:ext cx="18170248" cy="13264185"/>
            </a:xfrm>
            <a:prstGeom prst="rect">
              <a:avLst/>
            </a:prstGeom>
            <a:ln w="12700" cap="flat">
              <a:noFill/>
              <a:miter lim="400000"/>
            </a:ln>
            <a:effectLst/>
          </p:spPr>
        </p:pic>
        <p:sp>
          <p:nvSpPr>
            <p:cNvPr id="1048610" name="Flowchart using only CNN"/>
            <p:cNvSpPr/>
            <p:nvPr/>
          </p:nvSpPr>
          <p:spPr>
            <a:xfrm>
              <a:off x="0" y="13340384"/>
              <a:ext cx="18170248" cy="606553"/>
            </a:xfrm>
            <a:prstGeom prst="rect">
              <a:avLst/>
            </a:prstGeom>
            <a:noFill/>
            <a:ln w="12700" cap="flat">
              <a:noFill/>
              <a:miter lim="400000"/>
            </a:ln>
            <a:effectLst/>
          </p:spPr>
          <p:txBody>
            <a:bodyPr wrap="square" lIns="76200" tIns="76200" rIns="76200" bIns="76200" numCol="1" anchor="t">
              <a:noAutofit/>
            </a:bodyPr>
            <a:lstStyle/>
            <a:p>
              <a:r>
                <a:t>Flowchart using only CNN</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CNN Result"/>
          <p:cNvSpPr txBox="1">
            <a:spLocks noGrp="1"/>
          </p:cNvSpPr>
          <p:nvPr>
            <p:ph type="title"/>
          </p:nvPr>
        </p:nvSpPr>
        <p:spPr>
          <a:xfrm>
            <a:off x="1676400" y="748064"/>
            <a:ext cx="21031200" cy="1611221"/>
          </a:xfrm>
          <a:prstGeom prst="rect">
            <a:avLst/>
          </a:prstGeom>
        </p:spPr>
        <p:txBody>
          <a:bodyPr>
            <a:normAutofit/>
          </a:bodyPr>
          <a:lstStyle/>
          <a:p>
            <a:r>
              <a:rPr sz="6000" b="1" dirty="0">
                <a:latin typeface="Times New Roman"/>
                <a:cs typeface="Times New Roman"/>
              </a:rPr>
              <a:t>CNN Result</a:t>
            </a:r>
            <a:endParaRPr lang="en-US" sz="6000" b="1">
              <a:latin typeface="Times New Roman"/>
              <a:ea typeface="Calibri Light"/>
              <a:cs typeface="Times New Roman"/>
            </a:endParaRPr>
          </a:p>
        </p:txBody>
      </p:sp>
      <p:pic>
        <p:nvPicPr>
          <p:cNvPr id="2097155" name="Image" descr="Image"/>
          <p:cNvPicPr>
            <a:picLocks noChangeAspect="1"/>
          </p:cNvPicPr>
          <p:nvPr/>
        </p:nvPicPr>
        <p:blipFill>
          <a:blip r:embed="rId2"/>
          <a:stretch>
            <a:fillRect/>
          </a:stretch>
        </p:blipFill>
        <p:spPr>
          <a:xfrm>
            <a:off x="6781200" y="2606456"/>
            <a:ext cx="10821600" cy="5932655"/>
          </a:xfrm>
          <a:prstGeom prst="rect">
            <a:avLst/>
          </a:prstGeom>
          <a:ln w="12700">
            <a:miter lim="400000"/>
          </a:ln>
        </p:spPr>
      </p:pic>
      <p:pic>
        <p:nvPicPr>
          <p:cNvPr id="2097156" name="Image" descr="Image"/>
          <p:cNvPicPr>
            <a:picLocks noChangeAspect="1"/>
          </p:cNvPicPr>
          <p:nvPr/>
        </p:nvPicPr>
        <p:blipFill>
          <a:blip r:embed="rId3"/>
          <a:stretch>
            <a:fillRect/>
          </a:stretch>
        </p:blipFill>
        <p:spPr>
          <a:xfrm>
            <a:off x="9847415" y="8643666"/>
            <a:ext cx="4689170" cy="101653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Image" descr="Image"/>
          <p:cNvPicPr>
            <a:picLocks noChangeAspect="1"/>
          </p:cNvPicPr>
          <p:nvPr/>
        </p:nvPicPr>
        <p:blipFill>
          <a:blip r:embed="rId2"/>
          <a:stretch>
            <a:fillRect/>
          </a:stretch>
        </p:blipFill>
        <p:spPr>
          <a:xfrm>
            <a:off x="4229672" y="216392"/>
            <a:ext cx="15924656" cy="1328321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Image" descr="Image"/>
          <p:cNvPicPr>
            <a:picLocks noChangeAspect="1"/>
          </p:cNvPicPr>
          <p:nvPr/>
        </p:nvPicPr>
        <p:blipFill>
          <a:blip r:embed="rId2"/>
          <a:stretch>
            <a:fillRect/>
          </a:stretch>
        </p:blipFill>
        <p:spPr>
          <a:xfrm>
            <a:off x="4482946" y="795150"/>
            <a:ext cx="15418108" cy="121257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Using Factorial Design Experiment for Image Recognition"/>
          <p:cNvSpPr txBox="1">
            <a:spLocks noGrp="1"/>
          </p:cNvSpPr>
          <p:nvPr>
            <p:ph type="title"/>
          </p:nvPr>
        </p:nvSpPr>
        <p:spPr>
          <a:xfrm>
            <a:off x="1219200" y="619698"/>
            <a:ext cx="21945600" cy="3795804"/>
          </a:xfrm>
          <a:prstGeom prst="rect">
            <a:avLst/>
          </a:prstGeom>
        </p:spPr>
        <p:txBody>
          <a:bodyPr>
            <a:normAutofit/>
          </a:bodyPr>
          <a:lstStyle>
            <a:lvl1pPr defTabSz="2121408">
              <a:defRPr sz="11136" spc="-111"/>
            </a:lvl1pPr>
          </a:lstStyle>
          <a:p>
            <a:pPr algn="ctr"/>
            <a:r>
              <a:rPr lang="en-US" sz="9600" b="1" dirty="0">
                <a:latin typeface="Times New Roman"/>
                <a:ea typeface="+mj-lt"/>
                <a:cs typeface="+mj-lt"/>
              </a:rPr>
              <a:t>Image Recognition Using Factorial Design Experiment</a:t>
            </a:r>
            <a:endParaRPr lang="en-US"/>
          </a:p>
        </p:txBody>
      </p:sp>
      <p:sp>
        <p:nvSpPr>
          <p:cNvPr id="1048584" name="22MDT1009  Sagnik Chakravarty…"/>
          <p:cNvSpPr txBox="1">
            <a:spLocks noGrp="1"/>
          </p:cNvSpPr>
          <p:nvPr>
            <p:ph type="body" sz="quarter" idx="1"/>
          </p:nvPr>
        </p:nvSpPr>
        <p:spPr>
          <a:xfrm>
            <a:off x="1219200" y="7878051"/>
            <a:ext cx="22169829" cy="5510171"/>
          </a:xfrm>
          <a:prstGeom prst="rect">
            <a:avLst/>
          </a:prstGeom>
        </p:spPr>
        <p:txBody>
          <a:bodyPr/>
          <a:lstStyle/>
          <a:p>
            <a:pPr algn="ctr">
              <a:defRPr sz="2100" spc="-21"/>
            </a:pPr>
            <a:r>
              <a:rPr sz="6000" dirty="0"/>
              <a:t>22MDT1009  Sagnik Chakravarty</a:t>
            </a:r>
            <a:endParaRPr sz="6600" dirty="0"/>
          </a:p>
          <a:p>
            <a:pPr algn="ctr">
              <a:defRPr sz="2100" spc="-21"/>
            </a:pPr>
            <a:r>
              <a:rPr sz="6000" dirty="0"/>
              <a:t>22MDT1024  </a:t>
            </a:r>
            <a:r>
              <a:rPr sz="6000" dirty="0" err="1"/>
              <a:t>Swapneel</a:t>
            </a:r>
            <a:r>
              <a:rPr sz="6000" dirty="0"/>
              <a:t> Chanda</a:t>
            </a:r>
            <a:endParaRPr sz="6600" dirty="0"/>
          </a:p>
          <a:p>
            <a:pPr algn="ctr">
              <a:defRPr sz="2100" spc="-21"/>
            </a:pPr>
            <a:r>
              <a:rPr sz="6000" dirty="0"/>
              <a:t>22MDT1081   Sahas Parab</a:t>
            </a:r>
            <a:endParaRPr sz="6600" dirty="0"/>
          </a:p>
          <a:p>
            <a:pPr algn="ctr">
              <a:defRPr sz="2100" spc="-21"/>
            </a:pPr>
            <a:r>
              <a:rPr lang="en-US" altLang="en-GB" sz="5400" dirty="0"/>
              <a:t>Guided by : Dr. Kalyan Banerjee</a:t>
            </a:r>
            <a:r>
              <a:rPr lang="en-US" altLang="en-GB" dirty="0"/>
              <a:t> </a:t>
            </a:r>
            <a:endParaRPr lang="zh-CN" alt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Flowchart for CNN with Factorial Design"/>
          <p:cNvSpPr txBox="1">
            <a:spLocks noGrp="1"/>
          </p:cNvSpPr>
          <p:nvPr>
            <p:ph type="title"/>
          </p:nvPr>
        </p:nvSpPr>
        <p:spPr>
          <a:xfrm>
            <a:off x="1219199" y="212856"/>
            <a:ext cx="21945601" cy="1727201"/>
          </a:xfrm>
          <a:prstGeom prst="rect">
            <a:avLst/>
          </a:prstGeom>
        </p:spPr>
        <p:txBody>
          <a:bodyPr>
            <a:normAutofit/>
          </a:bodyPr>
          <a:lstStyle/>
          <a:p>
            <a:r>
              <a:rPr sz="6000" b="1" dirty="0">
                <a:latin typeface="Times New Roman"/>
                <a:cs typeface="Times New Roman"/>
              </a:rPr>
              <a:t>Flowchart for CNN with Factorial Design</a:t>
            </a:r>
            <a:endParaRPr lang="en-US" sz="6000" b="1">
              <a:latin typeface="Times New Roman"/>
              <a:ea typeface="Calibri Light"/>
              <a:cs typeface="Times New Roman"/>
            </a:endParaRPr>
          </a:p>
        </p:txBody>
      </p:sp>
      <p:sp>
        <p:nvSpPr>
          <p:cNvPr id="1048614" name="Slide Number"/>
          <p:cNvSpPr txBox="1">
            <a:spLocks noGrp="1"/>
          </p:cNvSpPr>
          <p:nvPr>
            <p:ph type="sldNum" sz="quarter" idx="2"/>
          </p:nvPr>
        </p:nvSpPr>
        <p:spPr>
          <a:xfrm>
            <a:off x="11997689" y="12700000"/>
            <a:ext cx="388621" cy="429261"/>
          </a:xfrm>
          <a:prstGeom prst="rect">
            <a:avLst/>
          </a:prstGeom>
        </p:spPr>
        <p:txBody>
          <a:bodyPr/>
          <a:lstStyle/>
          <a:p>
            <a:fld id="{86CB4B4D-7CA3-9044-876B-883B54F8677D}" type="slidenum">
              <a:rPr dirty="0"/>
              <a:t>20</a:t>
            </a:fld>
            <a:endParaRPr dirty="0"/>
          </a:p>
        </p:txBody>
      </p:sp>
      <p:grpSp>
        <p:nvGrpSpPr>
          <p:cNvPr id="50" name="Image Gallery"/>
          <p:cNvGrpSpPr/>
          <p:nvPr/>
        </p:nvGrpSpPr>
        <p:grpSpPr>
          <a:xfrm>
            <a:off x="3648382" y="1145119"/>
            <a:ext cx="17087236" cy="13958059"/>
            <a:chOff x="0" y="0"/>
            <a:chExt cx="17087234" cy="13958057"/>
          </a:xfrm>
        </p:grpSpPr>
        <p:pic>
          <p:nvPicPr>
            <p:cNvPr id="2097154" name="Flowchart-2.png" descr="Flowchart-2.png"/>
            <p:cNvPicPr>
              <a:picLocks noChangeAspect="1"/>
            </p:cNvPicPr>
            <p:nvPr/>
          </p:nvPicPr>
          <p:blipFill>
            <a:blip r:embed="rId2"/>
            <a:srcRect l="269" r="269"/>
            <a:stretch>
              <a:fillRect/>
            </a:stretch>
          </p:blipFill>
          <p:spPr>
            <a:xfrm>
              <a:off x="0" y="0"/>
              <a:ext cx="17087235" cy="13275306"/>
            </a:xfrm>
            <a:prstGeom prst="rect">
              <a:avLst/>
            </a:prstGeom>
            <a:ln w="12700" cap="flat">
              <a:noFill/>
              <a:miter lim="400000"/>
            </a:ln>
            <a:effectLst/>
          </p:spPr>
        </p:pic>
        <p:sp>
          <p:nvSpPr>
            <p:cNvPr id="1048613" name="Caption"/>
            <p:cNvSpPr/>
            <p:nvPr/>
          </p:nvSpPr>
          <p:spPr>
            <a:xfrm>
              <a:off x="0" y="13351505"/>
              <a:ext cx="17087235" cy="606553"/>
            </a:xfrm>
            <a:prstGeom prst="rect">
              <a:avLst/>
            </a:prstGeom>
            <a:noFill/>
            <a:ln w="12700" cap="flat">
              <a:noFill/>
              <a:miter lim="400000"/>
            </a:ln>
            <a:effectLst/>
          </p:spPr>
          <p:txBody>
            <a:bodyPr wrap="square" lIns="76200" tIns="76200" rIns="76200" bIns="76200" numCol="1" anchor="t">
              <a:noAutofit/>
            </a:bodyPr>
            <a:lstStyle/>
            <a:p>
              <a:r>
                <a:t>Caption</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097160"/>
          <p:cNvPicPr>
            <a:picLocks/>
          </p:cNvPicPr>
          <p:nvPr/>
        </p:nvPicPr>
        <p:blipFill>
          <a:blip r:embed="rId2"/>
          <a:stretch>
            <a:fillRect/>
          </a:stretch>
        </p:blipFill>
        <p:spPr>
          <a:xfrm>
            <a:off x="3951601" y="0"/>
            <a:ext cx="16480798" cy="1371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E5AF-6E72-782E-A1D4-1F231B446768}"/>
              </a:ext>
            </a:extLst>
          </p:cNvPr>
          <p:cNvSpPr>
            <a:spLocks noGrp="1"/>
          </p:cNvSpPr>
          <p:nvPr>
            <p:ph type="title"/>
          </p:nvPr>
        </p:nvSpPr>
        <p:spPr>
          <a:xfrm>
            <a:off x="1219200" y="774700"/>
            <a:ext cx="20261832" cy="1600200"/>
          </a:xfrm>
        </p:spPr>
        <p:txBody>
          <a:bodyPr>
            <a:normAutofit/>
          </a:bodyPr>
          <a:lstStyle/>
          <a:p>
            <a:r>
              <a:rPr lang="en-IN" sz="6000" b="1" dirty="0">
                <a:latin typeface="Times New Roman"/>
                <a:cs typeface="Times New Roman"/>
              </a:rPr>
              <a:t>Flowchart for </a:t>
            </a:r>
            <a:r>
              <a:rPr lang="en-IN" sz="6000" b="1" dirty="0" err="1">
                <a:latin typeface="Times New Roman"/>
                <a:cs typeface="Times New Roman"/>
              </a:rPr>
              <a:t>VGGNet</a:t>
            </a:r>
            <a:r>
              <a:rPr lang="en-IN" sz="6000" b="1" dirty="0">
                <a:latin typeface="Times New Roman"/>
                <a:cs typeface="Times New Roman"/>
              </a:rPr>
              <a:t> and ResNet with Factorial design</a:t>
            </a:r>
            <a:endParaRPr lang="en-IN" sz="6000" b="1">
              <a:latin typeface="Times New Roman"/>
              <a:ea typeface="Calibri Light"/>
              <a:cs typeface="Times New Roman"/>
            </a:endParaRPr>
          </a:p>
        </p:txBody>
      </p:sp>
      <p:pic>
        <p:nvPicPr>
          <p:cNvPr id="6" name="Picture 5" descr="A picture containing text, screenshot, font, diagram&#10;&#10;Description automatically generated">
            <a:extLst>
              <a:ext uri="{FF2B5EF4-FFF2-40B4-BE49-F238E27FC236}">
                <a16:creationId xmlns:a16="http://schemas.microsoft.com/office/drawing/2014/main" id="{6BB2D2D5-10C4-0BA5-9469-01A0A7DB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50" y="2352987"/>
            <a:ext cx="8964849" cy="10620688"/>
          </a:xfrm>
          <a:prstGeom prst="rect">
            <a:avLst/>
          </a:prstGeom>
          <a:noFill/>
        </p:spPr>
      </p:pic>
      <p:pic>
        <p:nvPicPr>
          <p:cNvPr id="8" name="Picture 7" descr="A picture containing text, screenshot, font, diagram&#10;&#10;Description automatically generated">
            <a:extLst>
              <a:ext uri="{FF2B5EF4-FFF2-40B4-BE49-F238E27FC236}">
                <a16:creationId xmlns:a16="http://schemas.microsoft.com/office/drawing/2014/main" id="{C77CA250-B101-81BD-2566-C0D7F1DFF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6753" y="2216067"/>
            <a:ext cx="8928992" cy="10791549"/>
          </a:xfrm>
          <a:prstGeom prst="rect">
            <a:avLst/>
          </a:prstGeom>
        </p:spPr>
      </p:pic>
    </p:spTree>
    <p:extLst>
      <p:ext uri="{BB962C8B-B14F-4D97-AF65-F5344CB8AC3E}">
        <p14:creationId xmlns:p14="http://schemas.microsoft.com/office/powerpoint/2010/main" val="1577261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40B0C4D-6724-4709-E070-FB058BF229A9}"/>
              </a:ext>
            </a:extLst>
          </p:cNvPr>
          <p:cNvPicPr>
            <a:picLocks noChangeAspect="1"/>
          </p:cNvPicPr>
          <p:nvPr/>
        </p:nvPicPr>
        <p:blipFill>
          <a:blip r:embed="rId2"/>
          <a:stretch>
            <a:fillRect/>
          </a:stretch>
        </p:blipFill>
        <p:spPr>
          <a:xfrm>
            <a:off x="1286934" y="2518833"/>
            <a:ext cx="10583332" cy="8678334"/>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835A7959-F2CE-D9F1-B968-31E800D02F63}"/>
              </a:ext>
            </a:extLst>
          </p:cNvPr>
          <p:cNvPicPr>
            <a:picLocks noChangeAspect="1"/>
          </p:cNvPicPr>
          <p:nvPr/>
        </p:nvPicPr>
        <p:blipFill>
          <a:blip r:embed="rId3"/>
          <a:stretch>
            <a:fillRect/>
          </a:stretch>
        </p:blipFill>
        <p:spPr>
          <a:xfrm>
            <a:off x="12513730" y="2558520"/>
            <a:ext cx="10583334" cy="8598960"/>
          </a:xfrm>
          <a:prstGeom prst="rect">
            <a:avLst/>
          </a:prstGeom>
        </p:spPr>
      </p:pic>
    </p:spTree>
    <p:extLst>
      <p:ext uri="{BB962C8B-B14F-4D97-AF65-F5344CB8AC3E}">
        <p14:creationId xmlns:p14="http://schemas.microsoft.com/office/powerpoint/2010/main" val="34456022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CNN while applying factorial design experiment"/>
          <p:cNvSpPr txBox="1">
            <a:spLocks noGrp="1"/>
          </p:cNvSpPr>
          <p:nvPr>
            <p:ph type="title"/>
          </p:nvPr>
        </p:nvSpPr>
        <p:spPr>
          <a:prstGeom prst="rect">
            <a:avLst/>
          </a:prstGeom>
        </p:spPr>
        <p:txBody>
          <a:bodyPr>
            <a:normAutofit/>
          </a:bodyPr>
          <a:lstStyle>
            <a:lvl1pPr defTabSz="2365248">
              <a:defRPr sz="8148" spc="-81"/>
            </a:lvl1pPr>
          </a:lstStyle>
          <a:p>
            <a:r>
              <a:rPr sz="6000" b="1" dirty="0">
                <a:latin typeface="Times New Roman"/>
                <a:cs typeface="Times New Roman"/>
              </a:rPr>
              <a:t>CNN while applying factorial design experiment</a:t>
            </a:r>
            <a:endParaRPr lang="en-US" sz="6000" b="1">
              <a:latin typeface="Times New Roman"/>
              <a:ea typeface="Calibri Light"/>
              <a:cs typeface="Times New Roman"/>
            </a:endParaRPr>
          </a:p>
        </p:txBody>
      </p:sp>
      <p:pic>
        <p:nvPicPr>
          <p:cNvPr id="2097159" name="Image" descr="Image"/>
          <p:cNvPicPr>
            <a:picLocks noChangeAspect="1"/>
          </p:cNvPicPr>
          <p:nvPr/>
        </p:nvPicPr>
        <p:blipFill>
          <a:blip r:embed="rId2"/>
          <a:stretch>
            <a:fillRect/>
          </a:stretch>
        </p:blipFill>
        <p:spPr>
          <a:xfrm>
            <a:off x="2353051" y="3087299"/>
            <a:ext cx="19677898" cy="905033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Image" descr="Image"/>
          <p:cNvPicPr>
            <a:picLocks noChangeAspect="1"/>
          </p:cNvPicPr>
          <p:nvPr/>
        </p:nvPicPr>
        <p:blipFill>
          <a:blip r:embed="rId2"/>
          <a:stretch>
            <a:fillRect/>
          </a:stretch>
        </p:blipFill>
        <p:spPr>
          <a:xfrm>
            <a:off x="690331" y="1585953"/>
            <a:ext cx="21177544" cy="1054409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Conclusion"/>
          <p:cNvSpPr txBox="1">
            <a:spLocks noGrp="1"/>
          </p:cNvSpPr>
          <p:nvPr>
            <p:ph type="title"/>
          </p:nvPr>
        </p:nvSpPr>
        <p:spPr>
          <a:prstGeom prst="rect">
            <a:avLst/>
          </a:prstGeom>
        </p:spPr>
        <p:txBody>
          <a:bodyPr>
            <a:normAutofit/>
          </a:bodyPr>
          <a:lstStyle/>
          <a:p>
            <a:pPr algn="ctr"/>
            <a:r>
              <a:rPr sz="6000" b="1" dirty="0">
                <a:latin typeface="Times New Roman"/>
                <a:cs typeface="Times New Roman"/>
              </a:rPr>
              <a:t>Conclusion</a:t>
            </a:r>
            <a:endParaRPr lang="en-US" sz="6000" b="1">
              <a:latin typeface="Times New Roman"/>
              <a:cs typeface="Times New Roman"/>
            </a:endParaRPr>
          </a:p>
        </p:txBody>
      </p:sp>
      <p:sp>
        <p:nvSpPr>
          <p:cNvPr id="1048623" name="The precision for CNN model is greater than CNN using factorial design hence indicating more positive value were identified using CNN than CNN using factorial design…"/>
          <p:cNvSpPr txBox="1">
            <a:spLocks noGrp="1"/>
          </p:cNvSpPr>
          <p:nvPr>
            <p:ph type="body" idx="1"/>
          </p:nvPr>
        </p:nvSpPr>
        <p:spPr>
          <a:prstGeom prst="rect">
            <a:avLst/>
          </a:prstGeom>
        </p:spPr>
        <p:txBody>
          <a:bodyPr vert="horz" lIns="91440" tIns="45720" rIns="91440" bIns="45720" rtlCol="0" anchor="t">
            <a:normAutofit/>
          </a:bodyPr>
          <a:lstStyle/>
          <a:p>
            <a:pPr marL="0" indent="0">
              <a:buNone/>
            </a:pPr>
            <a:endParaRPr lang="en-US" sz="4000" dirty="0">
              <a:latin typeface="Times New Roman"/>
              <a:ea typeface="Calibri"/>
              <a:cs typeface="Times New Roman"/>
            </a:endParaRPr>
          </a:p>
          <a:p>
            <a:r>
              <a:rPr sz="4000" dirty="0">
                <a:latin typeface="Times New Roman"/>
                <a:cs typeface="Times New Roman"/>
              </a:rPr>
              <a:t>The accuracy of</a:t>
            </a:r>
            <a:r>
              <a:rPr lang="en-US" sz="4000" dirty="0">
                <a:latin typeface="Times New Roman"/>
                <a:cs typeface="Times New Roman"/>
              </a:rPr>
              <a:t> </a:t>
            </a:r>
            <a:r>
              <a:rPr lang="en-US" sz="4000" dirty="0" err="1">
                <a:latin typeface="Times New Roman"/>
                <a:cs typeface="Times New Roman"/>
              </a:rPr>
              <a:t>DenseNet</a:t>
            </a:r>
            <a:r>
              <a:rPr sz="4000" dirty="0">
                <a:latin typeface="Times New Roman"/>
                <a:cs typeface="Times New Roman"/>
              </a:rPr>
              <a:t> with factorial design is greater</a:t>
            </a:r>
            <a:endParaRPr sz="4000" dirty="0">
              <a:latin typeface="Times New Roman"/>
              <a:ea typeface="Calibri"/>
              <a:cs typeface="Times New Roman"/>
            </a:endParaRPr>
          </a:p>
          <a:p>
            <a:pPr marL="0" indent="0">
              <a:buNone/>
            </a:pPr>
            <a:endParaRPr lang="en-US" sz="4000" dirty="0">
              <a:latin typeface="Times New Roman"/>
              <a:cs typeface="Times New Roman"/>
            </a:endParaRPr>
          </a:p>
          <a:p>
            <a:r>
              <a:rPr sz="4000" dirty="0">
                <a:latin typeface="Times New Roman"/>
                <a:cs typeface="Times New Roman"/>
              </a:rPr>
              <a:t>The time take by CNN by factorial design is nearly 35 times slower than only CNN</a:t>
            </a:r>
          </a:p>
          <a:p>
            <a:endParaRPr lang="en-US" sz="4000" dirty="0">
              <a:latin typeface="Times New Roman"/>
              <a:ea typeface="Calibri"/>
              <a:cs typeface="Times New Roman"/>
            </a:endParaRPr>
          </a:p>
          <a:p>
            <a:r>
              <a:rPr lang="en-US" sz="4000" dirty="0">
                <a:latin typeface="Times New Roman"/>
                <a:ea typeface="+mn-lt"/>
                <a:cs typeface="+mn-lt"/>
              </a:rPr>
              <a:t>From the graph it is clear that factorial design took the most time to run, while dense neural network gave the most accuracy. From the factorial experiment the best configuration was found out to be as:  Filters=128, </a:t>
            </a:r>
            <a:r>
              <a:rPr lang="en-US" sz="4000" dirty="0" err="1">
                <a:latin typeface="Times New Roman"/>
                <a:ea typeface="+mn-lt"/>
                <a:cs typeface="+mn-lt"/>
              </a:rPr>
              <a:t>KernelSize</a:t>
            </a:r>
            <a:r>
              <a:rPr lang="en-US" sz="4000" dirty="0">
                <a:latin typeface="Times New Roman"/>
                <a:ea typeface="+mn-lt"/>
                <a:cs typeface="+mn-lt"/>
              </a:rPr>
              <a:t>=( 3 , 3), </a:t>
            </a:r>
            <a:r>
              <a:rPr lang="en-US" sz="4000" dirty="0" err="1">
                <a:latin typeface="Times New Roman"/>
                <a:ea typeface="+mn-lt"/>
                <a:cs typeface="+mn-lt"/>
              </a:rPr>
              <a:t>PoolSize</a:t>
            </a:r>
            <a:r>
              <a:rPr lang="en-US" sz="4000" dirty="0">
                <a:latin typeface="Times New Roman"/>
                <a:ea typeface="+mn-lt"/>
                <a:cs typeface="+mn-lt"/>
              </a:rPr>
              <a:t>=( 3 , 3) , </a:t>
            </a:r>
            <a:r>
              <a:rPr lang="en-US" sz="4000" dirty="0" err="1">
                <a:latin typeface="Times New Roman"/>
                <a:ea typeface="+mn-lt"/>
                <a:cs typeface="+mn-lt"/>
              </a:rPr>
              <a:t>DenseUnits</a:t>
            </a:r>
            <a:r>
              <a:rPr lang="en-US" sz="4000" dirty="0">
                <a:latin typeface="Times New Roman"/>
                <a:ea typeface="+mn-lt"/>
                <a:cs typeface="+mn-lt"/>
              </a:rPr>
              <a:t>=128 </a:t>
            </a:r>
            <a:endParaRPr lang="en-US" sz="4000" dirty="0">
              <a:latin typeface="Times New Roman"/>
              <a:ea typeface="Calibri"/>
              <a:cs typeface="Times New Roman"/>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CACBD2AE-5F2F-2B10-410D-03845E833858}"/>
              </a:ext>
            </a:extLst>
          </p:cNvPr>
          <p:cNvPicPr>
            <a:picLocks noChangeAspect="1"/>
          </p:cNvPicPr>
          <p:nvPr/>
        </p:nvPicPr>
        <p:blipFill>
          <a:blip r:embed="rId2"/>
          <a:stretch>
            <a:fillRect/>
          </a:stretch>
        </p:blipFill>
        <p:spPr>
          <a:xfrm>
            <a:off x="1286934" y="3913631"/>
            <a:ext cx="21810132" cy="5888735"/>
          </a:xfrm>
          <a:prstGeom prst="rect">
            <a:avLst/>
          </a:prstGeom>
        </p:spPr>
      </p:pic>
    </p:spTree>
    <p:extLst>
      <p:ext uri="{BB962C8B-B14F-4D97-AF65-F5344CB8AC3E}">
        <p14:creationId xmlns:p14="http://schemas.microsoft.com/office/powerpoint/2010/main" val="75920970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25CFD0FA-4029-B881-1D5E-7235D736B67B}"/>
              </a:ext>
            </a:extLst>
          </p:cNvPr>
          <p:cNvPicPr>
            <a:picLocks noChangeAspect="1"/>
          </p:cNvPicPr>
          <p:nvPr/>
        </p:nvPicPr>
        <p:blipFill>
          <a:blip r:embed="rId2"/>
          <a:stretch>
            <a:fillRect/>
          </a:stretch>
        </p:blipFill>
        <p:spPr>
          <a:xfrm>
            <a:off x="2503188" y="1286932"/>
            <a:ext cx="19377624" cy="11142134"/>
          </a:xfrm>
          <a:prstGeom prst="rect">
            <a:avLst/>
          </a:prstGeom>
        </p:spPr>
      </p:pic>
    </p:spTree>
    <p:extLst>
      <p:ext uri="{BB962C8B-B14F-4D97-AF65-F5344CB8AC3E}">
        <p14:creationId xmlns:p14="http://schemas.microsoft.com/office/powerpoint/2010/main" val="3726250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diagram, line chart&#10;&#10;Description automatically generated">
            <a:extLst>
              <a:ext uri="{FF2B5EF4-FFF2-40B4-BE49-F238E27FC236}">
                <a16:creationId xmlns:a16="http://schemas.microsoft.com/office/drawing/2014/main" id="{7CD687D2-10E4-FDA1-4745-979B08B96C73}"/>
              </a:ext>
            </a:extLst>
          </p:cNvPr>
          <p:cNvPicPr>
            <a:picLocks noChangeAspect="1"/>
          </p:cNvPicPr>
          <p:nvPr/>
        </p:nvPicPr>
        <p:blipFill>
          <a:blip r:embed="rId2"/>
          <a:stretch>
            <a:fillRect/>
          </a:stretch>
        </p:blipFill>
        <p:spPr>
          <a:xfrm>
            <a:off x="1286934" y="1378202"/>
            <a:ext cx="21810132" cy="10959593"/>
          </a:xfrm>
          <a:prstGeom prst="rect">
            <a:avLst/>
          </a:prstGeom>
        </p:spPr>
      </p:pic>
    </p:spTree>
    <p:extLst>
      <p:ext uri="{BB962C8B-B14F-4D97-AF65-F5344CB8AC3E}">
        <p14:creationId xmlns:p14="http://schemas.microsoft.com/office/powerpoint/2010/main" val="30422458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Introduction"/>
          <p:cNvSpPr txBox="1">
            <a:spLocks noGrp="1"/>
          </p:cNvSpPr>
          <p:nvPr>
            <p:ph type="title"/>
          </p:nvPr>
        </p:nvSpPr>
        <p:spPr>
          <a:prstGeom prst="rect">
            <a:avLst/>
          </a:prstGeom>
        </p:spPr>
        <p:txBody>
          <a:bodyPr>
            <a:normAutofit/>
          </a:bodyPr>
          <a:lstStyle/>
          <a:p>
            <a:pPr algn="ctr"/>
            <a:r>
              <a:rPr sz="6000" b="1" dirty="0">
                <a:latin typeface="Times New Roman"/>
                <a:cs typeface="Times New Roman"/>
              </a:rPr>
              <a:t>Introduction</a:t>
            </a:r>
            <a:endParaRPr lang="en-US" sz="6000" b="1">
              <a:latin typeface="Times New Roman"/>
              <a:cs typeface="Times New Roman"/>
            </a:endParaRPr>
          </a:p>
        </p:txBody>
      </p:sp>
      <p:sp>
        <p:nvSpPr>
          <p:cNvPr id="1048590" name="In the realm of computer vision and image recognition, the accurate and efficient analysis of visual data has become increasingly crucial across numerous applications.…"/>
          <p:cNvSpPr txBox="1">
            <a:spLocks noGrp="1"/>
          </p:cNvSpPr>
          <p:nvPr>
            <p:ph type="body" idx="1"/>
          </p:nvPr>
        </p:nvSpPr>
        <p:spPr>
          <a:xfrm>
            <a:off x="1219199" y="3848520"/>
            <a:ext cx="21948578" cy="8648281"/>
          </a:xfrm>
          <a:prstGeom prst="rect">
            <a:avLst/>
          </a:prstGeom>
        </p:spPr>
        <p:txBody>
          <a:bodyPr vert="horz" lIns="91440" tIns="45720" rIns="91440" bIns="45720" rtlCol="0" anchor="t">
            <a:normAutofit/>
          </a:bodyPr>
          <a:lstStyle/>
          <a:p>
            <a:r>
              <a:rPr sz="4000" dirty="0">
                <a:latin typeface="Times New Roman"/>
                <a:cs typeface="Times New Roman"/>
              </a:rPr>
              <a:t>In the realm of computer vision and image recognition, the accurate and efficient analysis of visual data has become increasingly crucial across numerous applications.</a:t>
            </a:r>
            <a:r>
              <a:rPr lang="en-US" sz="4000" dirty="0">
                <a:latin typeface="Times New Roman"/>
                <a:cs typeface="Times New Roman"/>
              </a:rPr>
              <a:t> </a:t>
            </a:r>
            <a:endParaRPr lang="en-US" sz="4000">
              <a:latin typeface="Times New Roman"/>
              <a:ea typeface="Calibri"/>
              <a:cs typeface="Times New Roman"/>
            </a:endParaRPr>
          </a:p>
          <a:p>
            <a:pPr marL="0" indent="0">
              <a:buNone/>
            </a:pPr>
            <a:endParaRPr lang="en-US" sz="4000" dirty="0">
              <a:latin typeface="Times New Roman"/>
              <a:cs typeface="Times New Roman"/>
            </a:endParaRPr>
          </a:p>
          <a:p>
            <a:r>
              <a:rPr sz="4000" dirty="0">
                <a:latin typeface="Times New Roman"/>
                <a:cs typeface="Times New Roman"/>
              </a:rPr>
              <a:t>From self-driving cars to medical imaging, the ability to accurately interpret and understand images has paved the way for groundbreaking advancements.</a:t>
            </a:r>
            <a:r>
              <a:rPr lang="en-US" sz="4000" dirty="0">
                <a:latin typeface="Times New Roman"/>
                <a:cs typeface="Times New Roman"/>
              </a:rPr>
              <a:t> </a:t>
            </a:r>
            <a:endParaRPr sz="4000">
              <a:latin typeface="Times New Roman"/>
              <a:ea typeface="Calibri"/>
              <a:cs typeface="Times New Roman"/>
            </a:endParaRPr>
          </a:p>
          <a:p>
            <a:pPr marL="0" indent="0">
              <a:buNone/>
            </a:pPr>
            <a:endParaRPr lang="en-US" sz="4000" dirty="0">
              <a:latin typeface="Times New Roman"/>
              <a:cs typeface="Times New Roman"/>
            </a:endParaRPr>
          </a:p>
          <a:p>
            <a:r>
              <a:rPr sz="4000" dirty="0">
                <a:latin typeface="Times New Roman"/>
                <a:cs typeface="Times New Roman"/>
              </a:rPr>
              <a:t>To achieve optimal performance in image recognition systems, researchers and engineers often employ factorial design principles.</a:t>
            </a:r>
            <a:endParaRPr lang="en-US" sz="4000" dirty="0">
              <a:latin typeface="Times New Roman"/>
              <a:ea typeface="Calibri"/>
              <a:cs typeface="Times New Roman"/>
            </a:endParaRPr>
          </a:p>
          <a:p>
            <a:pPr marL="0" indent="0">
              <a:buNone/>
            </a:pPr>
            <a:endParaRPr sz="4000">
              <a:latin typeface="Times New Roman"/>
              <a:ea typeface="Calibri"/>
              <a:cs typeface="Times New Roman"/>
            </a:endParaRPr>
          </a:p>
          <a:p>
            <a:r>
              <a:rPr sz="4000" dirty="0">
                <a:latin typeface="Times New Roman"/>
                <a:cs typeface="Times New Roman"/>
              </a:rPr>
              <a:t>Factorial design allows for comprehensive exploration of various factors and their interactions, enabling the identification of the most influential factors and their optimal settings.</a:t>
            </a:r>
            <a:endParaRPr sz="4000">
              <a:latin typeface="Times New Roman"/>
              <a:ea typeface="Calibri"/>
              <a:cs typeface="Times New Roman"/>
            </a:endParaRPr>
          </a:p>
        </p:txBody>
      </p:sp>
      <p:sp>
        <p:nvSpPr>
          <p:cNvPr id="1048591" name="Slide Number"/>
          <p:cNvSpPr txBox="1">
            <a:spLocks noGrp="1"/>
          </p:cNvSpPr>
          <p:nvPr>
            <p:ph type="sldNum" sz="quarter" idx="2"/>
          </p:nvPr>
        </p:nvSpPr>
        <p:spPr>
          <a:xfrm>
            <a:off x="12065000" y="12700000"/>
            <a:ext cx="254000" cy="428625"/>
          </a:xfrm>
          <a:prstGeom prst="rect">
            <a:avLst/>
          </a:prstGeom>
        </p:spPr>
        <p:txBody>
          <a:bodyPr/>
          <a:lstStyle/>
          <a:p>
            <a:fld id="{86CB4B4D-7CA3-9044-876B-883B54F8677D}" type="slidenum">
              <a:rPr dirty="0"/>
              <a:t>3</a:t>
            </a:fld>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hank You"/>
          <p:cNvSpPr txBox="1">
            <a:spLocks noGrp="1"/>
          </p:cNvSpPr>
          <p:nvPr>
            <p:ph type="title"/>
          </p:nvPr>
        </p:nvSpPr>
        <p:spPr>
          <a:xfrm>
            <a:off x="1219199" y="4023359"/>
            <a:ext cx="21945601" cy="3698241"/>
          </a:xfrm>
          <a:prstGeom prst="rect">
            <a:avLst/>
          </a:prstGeom>
        </p:spPr>
        <p:txBody>
          <a:bodyPr>
            <a:normAutofit/>
          </a:bodyPr>
          <a:lstStyle/>
          <a:p>
            <a:pPr algn="ctr"/>
            <a:r>
              <a:rPr sz="9600" b="1" dirty="0">
                <a:latin typeface="Times New Roman"/>
                <a:cs typeface="Times New Roman"/>
              </a:rPr>
              <a:t>Thank You</a:t>
            </a:r>
            <a:endParaRPr lang="en-US" sz="9600" b="1">
              <a:latin typeface="Times New Roman"/>
              <a:ea typeface="Calibri Light"/>
              <a:cs typeface="Times New Roman"/>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Methodology"/>
          <p:cNvSpPr txBox="1">
            <a:spLocks noGrp="1"/>
          </p:cNvSpPr>
          <p:nvPr>
            <p:ph type="title"/>
          </p:nvPr>
        </p:nvSpPr>
        <p:spPr>
          <a:prstGeom prst="rect">
            <a:avLst/>
          </a:prstGeom>
        </p:spPr>
        <p:txBody>
          <a:bodyPr>
            <a:normAutofit/>
          </a:bodyPr>
          <a:lstStyle/>
          <a:p>
            <a:pPr algn="ctr"/>
            <a:r>
              <a:rPr lang="en-US" sz="6000" b="1" dirty="0">
                <a:latin typeface="Times New Roman"/>
                <a:cs typeface="Times New Roman"/>
              </a:rPr>
              <a:t>Methodology</a:t>
            </a:r>
          </a:p>
        </p:txBody>
      </p:sp>
      <p:sp>
        <p:nvSpPr>
          <p:cNvPr id="1048593" name="We have taken the CIFAR10 dataset which is an inbuilt dataset in Keras for this project.…"/>
          <p:cNvSpPr txBox="1">
            <a:spLocks noGrp="1"/>
          </p:cNvSpPr>
          <p:nvPr>
            <p:ph type="body" idx="1"/>
          </p:nvPr>
        </p:nvSpPr>
        <p:spPr>
          <a:xfrm>
            <a:off x="1676400" y="4332568"/>
            <a:ext cx="21031200" cy="7178676"/>
          </a:xfrm>
          <a:prstGeom prst="rect">
            <a:avLst/>
          </a:prstGeom>
        </p:spPr>
        <p:txBody>
          <a:bodyPr vert="horz" lIns="91440" tIns="45720" rIns="91440" bIns="45720" rtlCol="0" anchor="t">
            <a:normAutofit/>
          </a:bodyPr>
          <a:lstStyle/>
          <a:p>
            <a:r>
              <a:rPr lang="en-US" sz="4000" dirty="0">
                <a:latin typeface="Times New Roman"/>
                <a:cs typeface="Times New Roman"/>
              </a:rPr>
              <a:t>We have taken the </a:t>
            </a:r>
            <a:r>
              <a:rPr lang="en-US" sz="4000" dirty="0">
                <a:ea typeface="+mn-lt"/>
                <a:cs typeface="+mn-lt"/>
              </a:rPr>
              <a:t>CIFAR-10</a:t>
            </a:r>
            <a:r>
              <a:rPr lang="en-US" sz="4000" dirty="0">
                <a:latin typeface="Times New Roman"/>
                <a:cs typeface="Times New Roman"/>
              </a:rPr>
              <a:t> dataset which is an inbuilt dataset in </a:t>
            </a:r>
            <a:r>
              <a:rPr lang="en-US" sz="4000" dirty="0" err="1">
                <a:latin typeface="Times New Roman"/>
                <a:cs typeface="Times New Roman"/>
              </a:rPr>
              <a:t>Keras</a:t>
            </a:r>
            <a:r>
              <a:rPr lang="en-US" sz="4000" dirty="0">
                <a:latin typeface="Times New Roman"/>
                <a:cs typeface="Times New Roman"/>
              </a:rPr>
              <a:t> for this project.</a:t>
            </a:r>
            <a:endParaRPr lang="en-US" sz="4000">
              <a:latin typeface="Times New Roman"/>
              <a:ea typeface="Calibri"/>
              <a:cs typeface="Times New Roman"/>
            </a:endParaRPr>
          </a:p>
          <a:p>
            <a:r>
              <a:rPr lang="en-US" sz="4000" dirty="0">
                <a:ea typeface="+mn-lt"/>
                <a:cs typeface="+mn-lt"/>
              </a:rPr>
              <a:t>CIFAR-10 </a:t>
            </a:r>
            <a:r>
              <a:rPr lang="en-US" sz="4000" dirty="0">
                <a:latin typeface="Times New Roman"/>
                <a:cs typeface="Times New Roman"/>
              </a:rPr>
              <a:t>is an inbuilt image recognition dataset with very low res images of 32x32 pixel</a:t>
            </a:r>
            <a:endParaRPr lang="en-US" sz="4000" dirty="0">
              <a:latin typeface="Times New Roman"/>
              <a:ea typeface="Calibri"/>
              <a:cs typeface="Times New Roman"/>
            </a:endParaRPr>
          </a:p>
          <a:p>
            <a:r>
              <a:rPr lang="en-US" sz="4000" dirty="0">
                <a:latin typeface="Times New Roman"/>
                <a:cs typeface="Times New Roman"/>
              </a:rPr>
              <a:t>We have then applied the CNN on the dataset and then we tried to find out the performance metric for the CNN</a:t>
            </a:r>
            <a:endParaRPr lang="en-US" sz="4000" dirty="0">
              <a:latin typeface="Times New Roman"/>
              <a:ea typeface="Calibri"/>
              <a:cs typeface="Times New Roman"/>
            </a:endParaRPr>
          </a:p>
          <a:p>
            <a:r>
              <a:rPr lang="en-US" sz="4000" dirty="0">
                <a:latin typeface="Times New Roman"/>
                <a:cs typeface="Times New Roman"/>
              </a:rPr>
              <a:t>We then applied Factorial Design experiment, </a:t>
            </a:r>
            <a:r>
              <a:rPr lang="en-US" sz="4000" dirty="0" err="1">
                <a:latin typeface="Times New Roman"/>
                <a:cs typeface="Times New Roman"/>
              </a:rPr>
              <a:t>DenseNet</a:t>
            </a:r>
            <a:r>
              <a:rPr lang="en-US" sz="4000" dirty="0">
                <a:latin typeface="Times New Roman"/>
                <a:cs typeface="Times New Roman"/>
              </a:rPr>
              <a:t>, </a:t>
            </a:r>
            <a:r>
              <a:rPr lang="en-US" sz="4000" dirty="0" err="1">
                <a:latin typeface="Times New Roman"/>
                <a:cs typeface="Times New Roman"/>
              </a:rPr>
              <a:t>VGGNet</a:t>
            </a:r>
            <a:r>
              <a:rPr lang="en-US" sz="4000" dirty="0">
                <a:latin typeface="Times New Roman"/>
                <a:cs typeface="Times New Roman"/>
              </a:rPr>
              <a:t>, </a:t>
            </a:r>
            <a:r>
              <a:rPr lang="en-US" sz="4000" dirty="0" err="1">
                <a:latin typeface="Times New Roman"/>
                <a:cs typeface="Times New Roman"/>
              </a:rPr>
              <a:t>GoogleLeNet</a:t>
            </a:r>
            <a:r>
              <a:rPr lang="en-US" sz="4000" dirty="0">
                <a:latin typeface="Times New Roman"/>
                <a:cs typeface="Times New Roman"/>
              </a:rPr>
              <a:t>, ResNet on the images and again found out about the performance metrics using this technique</a:t>
            </a:r>
            <a:endParaRPr lang="en-US" sz="4000">
              <a:latin typeface="Times New Roman"/>
              <a:ea typeface="Calibri"/>
              <a:cs typeface="Times New Roman"/>
            </a:endParaRPr>
          </a:p>
          <a:p>
            <a:r>
              <a:rPr lang="en-US" sz="4000" dirty="0">
                <a:latin typeface="Times New Roman"/>
                <a:cs typeface="Times New Roman"/>
              </a:rPr>
              <a:t>We at last compare both the method to find which is better suited</a:t>
            </a:r>
            <a:endParaRPr lang="en-US" sz="4000">
              <a:latin typeface="Times New Roman"/>
              <a:ea typeface="Calibri"/>
              <a:cs typeface="Times New Roman"/>
            </a:endParaRPr>
          </a:p>
        </p:txBody>
      </p:sp>
      <p:sp>
        <p:nvSpPr>
          <p:cNvPr id="1048594" name="Slide Number"/>
          <p:cNvSpPr txBox="1">
            <a:spLocks noGrp="1"/>
          </p:cNvSpPr>
          <p:nvPr>
            <p:ph type="sldNum" sz="quarter" idx="2"/>
          </p:nvPr>
        </p:nvSpPr>
        <p:spPr>
          <a:xfrm>
            <a:off x="12058650" y="12722225"/>
            <a:ext cx="241300" cy="406400"/>
          </a:xfrm>
          <a:prstGeom prst="rect">
            <a:avLst/>
          </a:prstGeom>
        </p:spPr>
        <p:txBody>
          <a:bodyPr/>
          <a:lstStyle/>
          <a:p>
            <a:fld id="{86CB4B4D-7CA3-9044-876B-883B54F8677D}" type="slidenum">
              <a:rPr lang="en-US" dirty="0"/>
              <a:t>4</a:t>
            </a:fld>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183BC2BD-2B98-398E-C313-BB2B4B2D699F}"/>
              </a:ext>
            </a:extLst>
          </p:cNvPr>
          <p:cNvPicPr>
            <a:picLocks noChangeAspect="1"/>
          </p:cNvPicPr>
          <p:nvPr/>
        </p:nvPicPr>
        <p:blipFill>
          <a:blip r:embed="rId2"/>
          <a:stretch>
            <a:fillRect/>
          </a:stretch>
        </p:blipFill>
        <p:spPr>
          <a:xfrm>
            <a:off x="4980263" y="1286932"/>
            <a:ext cx="14423474" cy="11142134"/>
          </a:xfrm>
          <a:prstGeom prst="rect">
            <a:avLst/>
          </a:prstGeom>
        </p:spPr>
      </p:pic>
    </p:spTree>
    <p:extLst>
      <p:ext uri="{BB962C8B-B14F-4D97-AF65-F5344CB8AC3E}">
        <p14:creationId xmlns:p14="http://schemas.microsoft.com/office/powerpoint/2010/main" val="37442555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157" name="Rectangle 209715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5" name="What is CNN"/>
          <p:cNvSpPr txBox="1">
            <a:spLocks noGrp="1"/>
          </p:cNvSpPr>
          <p:nvPr>
            <p:ph type="title"/>
          </p:nvPr>
        </p:nvSpPr>
        <p:spPr>
          <a:xfrm>
            <a:off x="1676398" y="1075766"/>
            <a:ext cx="15867833" cy="1122100"/>
          </a:xfrm>
          <a:prstGeom prst="rect">
            <a:avLst/>
          </a:prstGeom>
        </p:spPr>
        <p:txBody>
          <a:bodyPr vert="horz" lIns="91440" tIns="45720" rIns="91440" bIns="45720" rtlCol="0" anchor="b">
            <a:normAutofit fontScale="90000"/>
          </a:bodyPr>
          <a:lstStyle/>
          <a:p>
            <a:r>
              <a:rPr lang="en-US" sz="8000" b="1" kern="1200" dirty="0">
                <a:solidFill>
                  <a:schemeClr val="tx1"/>
                </a:solidFill>
                <a:latin typeface="+mj-lt"/>
                <a:ea typeface="+mj-ea"/>
                <a:cs typeface="+mj-cs"/>
              </a:rPr>
              <a:t>What is CNN</a:t>
            </a:r>
          </a:p>
        </p:txBody>
      </p:sp>
      <p:sp>
        <p:nvSpPr>
          <p:cNvPr id="1048596" name="Convolutional Neural Network (CNN) is the extended version of artificial neural networks (ANN) which is predominantly used to extract the feature from the grid-like matrix dataset. For example visual datasets like images or videos where data patterns pla"/>
          <p:cNvSpPr txBox="1">
            <a:spLocks noGrp="1"/>
          </p:cNvSpPr>
          <p:nvPr>
            <p:ph type="body" idx="1"/>
          </p:nvPr>
        </p:nvSpPr>
        <p:spPr>
          <a:xfrm>
            <a:off x="1676398" y="4314811"/>
            <a:ext cx="9567394" cy="7925001"/>
          </a:xfrm>
          <a:prstGeom prst="rect">
            <a:avLst/>
          </a:prstGeom>
        </p:spPr>
        <p:txBody>
          <a:bodyPr vert="horz" lIns="91440" tIns="45720" rIns="91440" bIns="45720" rtlCol="0" anchor="t">
            <a:normAutofit/>
          </a:bodyPr>
          <a:lstStyle/>
          <a:p>
            <a:pPr marL="0" indent="0">
              <a:buNone/>
            </a:pPr>
            <a:r>
              <a:rPr lang="en-US" sz="4000" dirty="0"/>
              <a:t>Convolutional Neural Network (CNN) is the extended version of artificial neural networks (ANN) which is predominantly used to extract the feature from the grid-like matrix dataset. For example visual datasets like images or videos where data patterns play an extensive role.</a:t>
            </a:r>
            <a:endParaRPr lang="en-US" dirty="0"/>
          </a:p>
        </p:txBody>
      </p:sp>
      <p:pic>
        <p:nvPicPr>
          <p:cNvPr id="2097152" name="Image" descr="Image"/>
          <p:cNvPicPr>
            <a:picLocks noChangeAspect="1"/>
          </p:cNvPicPr>
          <p:nvPr/>
        </p:nvPicPr>
        <p:blipFill>
          <a:blip r:embed="rId2"/>
          <a:stretch>
            <a:fillRect/>
          </a:stretch>
        </p:blipFill>
        <p:spPr>
          <a:xfrm>
            <a:off x="11976848" y="4632358"/>
            <a:ext cx="10730750" cy="4050858"/>
          </a:xfrm>
          <a:prstGeom prst="rect">
            <a:avLst/>
          </a:prstGeom>
        </p:spPr>
      </p:pic>
      <p:sp>
        <p:nvSpPr>
          <p:cNvPr id="1048597" name="Slide Number"/>
          <p:cNvSpPr txBox="1">
            <a:spLocks noGrp="1"/>
          </p:cNvSpPr>
          <p:nvPr>
            <p:ph type="sldNum" sz="quarter" idx="2"/>
          </p:nvPr>
        </p:nvSpPr>
        <p:spPr>
          <a:xfrm>
            <a:off x="17221200" y="12712700"/>
            <a:ext cx="5486400" cy="730250"/>
          </a:xfrm>
          <a:prstGeom prst="rect">
            <a:avLst/>
          </a:prstGeom>
        </p:spPr>
        <p:txBody>
          <a:bodyPr vert="horz" lIns="91440" tIns="45720" rIns="91440" bIns="45720" rtlCol="0" anchor="ctr">
            <a:normAutofit/>
          </a:bodyPr>
          <a:lstStyle/>
          <a:p>
            <a:pPr defTabSz="914400" hangingPunct="1">
              <a:spcAft>
                <a:spcPts val="600"/>
              </a:spcAft>
            </a:pPr>
            <a:fld id="{86CB4B4D-7CA3-9044-876B-883B54F8677D}" type="slidenum">
              <a:rPr lang="en-US" sz="1200" kern="1200">
                <a:latin typeface="+mn-lt"/>
                <a:ea typeface="+mn-ea"/>
                <a:cs typeface="+mn-cs"/>
              </a:rPr>
              <a:pPr defTabSz="914400" hangingPunct="1">
                <a:spcAft>
                  <a:spcPts val="600"/>
                </a:spcAft>
              </a:pPr>
              <a:t>6</a:t>
            </a:fld>
            <a:endParaRPr lang="en-US" sz="1200" kern="1200">
              <a:latin typeface="+mn-lt"/>
              <a:ea typeface="+mn-ea"/>
              <a:cs typeface="+mn-cs"/>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34E6-A3E8-FE5A-FDF3-E9E78653290F}"/>
              </a:ext>
            </a:extLst>
          </p:cNvPr>
          <p:cNvSpPr>
            <a:spLocks noGrp="1"/>
          </p:cNvSpPr>
          <p:nvPr>
            <p:ph type="title"/>
          </p:nvPr>
        </p:nvSpPr>
        <p:spPr>
          <a:xfrm>
            <a:off x="1676400" y="730251"/>
            <a:ext cx="21031200" cy="1772585"/>
          </a:xfrm>
        </p:spPr>
        <p:txBody>
          <a:bodyPr/>
          <a:lstStyle/>
          <a:p>
            <a:r>
              <a:rPr lang="en-US" sz="6000" b="1" dirty="0">
                <a:latin typeface="Times New Roman"/>
                <a:ea typeface="Calibri Light"/>
                <a:cs typeface="Calibri Light"/>
              </a:rPr>
              <a:t>What is </a:t>
            </a:r>
            <a:r>
              <a:rPr lang="en-US" sz="6000" b="1" err="1">
                <a:latin typeface="Times New Roman"/>
                <a:ea typeface="Calibri Light"/>
                <a:cs typeface="Calibri Light"/>
              </a:rPr>
              <a:t>GooleLeNet</a:t>
            </a:r>
            <a:endParaRPr lang="en-US" sz="6000" b="1">
              <a:solidFill>
                <a:srgbClr val="E8EAED"/>
              </a:solidFill>
              <a:latin typeface="Times New Roman"/>
              <a:ea typeface="Calibri Light"/>
              <a:cs typeface="Calibri Light"/>
            </a:endParaRPr>
          </a:p>
        </p:txBody>
      </p:sp>
      <p:sp>
        <p:nvSpPr>
          <p:cNvPr id="3" name="Text Placeholder 2">
            <a:extLst>
              <a:ext uri="{FF2B5EF4-FFF2-40B4-BE49-F238E27FC236}">
                <a16:creationId xmlns:a16="http://schemas.microsoft.com/office/drawing/2014/main" id="{070F8E1C-31DA-2D44-2166-6F3371459F67}"/>
              </a:ext>
            </a:extLst>
          </p:cNvPr>
          <p:cNvSpPr>
            <a:spLocks noGrp="1"/>
          </p:cNvSpPr>
          <p:nvPr>
            <p:ph type="body" idx="1"/>
          </p:nvPr>
        </p:nvSpPr>
        <p:spPr/>
        <p:txBody>
          <a:bodyPr vert="horz" lIns="91440" tIns="45720" rIns="91440" bIns="45720" rtlCol="0" anchor="t">
            <a:normAutofit/>
          </a:bodyPr>
          <a:lstStyle/>
          <a:p>
            <a:pPr indent="-171450"/>
            <a:r>
              <a:rPr lang="en-US" sz="4000" dirty="0" err="1">
                <a:latin typeface="Times New Roman"/>
                <a:ea typeface="+mn-lt"/>
                <a:cs typeface="+mn-lt"/>
              </a:rPr>
              <a:t>GoogleLeNet</a:t>
            </a:r>
            <a:r>
              <a:rPr lang="en-US" sz="4000" dirty="0">
                <a:latin typeface="Times New Roman"/>
                <a:ea typeface="+mn-lt"/>
                <a:cs typeface="+mn-lt"/>
              </a:rPr>
              <a:t> (Inception v1) is a convolutional neural network architecture developed by Google, known for its groundbreaking use of inception modules that capture information at multiple scales and reduce computational complexity.</a:t>
            </a:r>
            <a:endParaRPr lang="en-US" sz="4000" dirty="0">
              <a:latin typeface="Times New Roman"/>
              <a:ea typeface="Calibri" panose="020F0502020204030204"/>
              <a:cs typeface="Calibri" panose="020F0502020204030204"/>
            </a:endParaRPr>
          </a:p>
          <a:p>
            <a:pPr indent="-171450"/>
            <a:r>
              <a:rPr lang="en-US" sz="4000" dirty="0">
                <a:latin typeface="Times New Roman"/>
                <a:ea typeface="+mn-lt"/>
                <a:cs typeface="+mn-lt"/>
              </a:rPr>
              <a:t>It won the ImageNet Large-Scale Visual Recognition Challenge (ILSVRC) in 2014, demonstrating its superior performance in image classification tasks.</a:t>
            </a:r>
            <a:endParaRPr lang="en-US" sz="4000" dirty="0">
              <a:latin typeface="Times New Roman"/>
              <a:ea typeface="Calibri"/>
              <a:cs typeface="Calibri"/>
            </a:endParaRPr>
          </a:p>
          <a:p>
            <a:pPr indent="-171450"/>
            <a:r>
              <a:rPr lang="en-US" sz="4000" dirty="0" err="1">
                <a:latin typeface="Times New Roman"/>
                <a:ea typeface="+mn-lt"/>
                <a:cs typeface="+mn-lt"/>
              </a:rPr>
              <a:t>GoogleLeNet's</a:t>
            </a:r>
            <a:r>
              <a:rPr lang="en-US" sz="4000" dirty="0">
                <a:latin typeface="Times New Roman"/>
                <a:ea typeface="+mn-lt"/>
                <a:cs typeface="+mn-lt"/>
              </a:rPr>
              <a:t> efficient design with 22 layers and 1x1 convolutions enabled it to achieve high accuracy while minimizing the number of parameters.</a:t>
            </a:r>
            <a:endParaRPr lang="en-US" sz="4000" dirty="0">
              <a:latin typeface="Times New Roman"/>
              <a:ea typeface="Calibri"/>
              <a:cs typeface="Calibri"/>
            </a:endParaRPr>
          </a:p>
          <a:p>
            <a:pPr indent="-171450"/>
            <a:r>
              <a:rPr lang="en-US" sz="4000" dirty="0">
                <a:latin typeface="Times New Roman"/>
                <a:ea typeface="+mn-lt"/>
                <a:cs typeface="+mn-lt"/>
              </a:rPr>
              <a:t>The model's inception modules combine filters of different sizes within a layer, allowing it to capture both local and global features effectively.</a:t>
            </a:r>
            <a:endParaRPr lang="en-US" sz="4000">
              <a:latin typeface="Times New Roman"/>
              <a:ea typeface="Calibri"/>
              <a:cs typeface="Calibri"/>
            </a:endParaRPr>
          </a:p>
          <a:p>
            <a:pPr indent="-171450"/>
            <a:endParaRPr lang="en-US" sz="4000" dirty="0">
              <a:latin typeface="Times New Roman"/>
              <a:ea typeface="Calibri"/>
              <a:cs typeface="Calibri"/>
            </a:endParaRPr>
          </a:p>
          <a:p>
            <a:pPr indent="-171450"/>
            <a:endParaRPr lang="en-US" sz="4000" dirty="0">
              <a:latin typeface="Times New Roman"/>
              <a:ea typeface="Calibri"/>
              <a:cs typeface="Calibri"/>
            </a:endParaRPr>
          </a:p>
        </p:txBody>
      </p:sp>
    </p:spTree>
    <p:extLst>
      <p:ext uri="{BB962C8B-B14F-4D97-AF65-F5344CB8AC3E}">
        <p14:creationId xmlns:p14="http://schemas.microsoft.com/office/powerpoint/2010/main" val="37650706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A719-C2C8-375A-5B32-D256E363AA59}"/>
              </a:ext>
            </a:extLst>
          </p:cNvPr>
          <p:cNvSpPr>
            <a:spLocks noGrp="1"/>
          </p:cNvSpPr>
          <p:nvPr>
            <p:ph type="title"/>
          </p:nvPr>
        </p:nvSpPr>
        <p:spPr>
          <a:xfrm>
            <a:off x="1676400" y="730251"/>
            <a:ext cx="21031200" cy="1926297"/>
          </a:xfrm>
        </p:spPr>
        <p:txBody>
          <a:bodyPr>
            <a:normAutofit/>
          </a:bodyPr>
          <a:lstStyle/>
          <a:p>
            <a:r>
              <a:rPr lang="en-US" sz="6000" b="1" dirty="0">
                <a:latin typeface="Times New Roman"/>
                <a:ea typeface="Calibri Light"/>
                <a:cs typeface="Calibri Light"/>
              </a:rPr>
              <a:t>What is </a:t>
            </a:r>
            <a:r>
              <a:rPr lang="en-US" sz="6000" b="1" err="1">
                <a:latin typeface="Times New Roman"/>
                <a:ea typeface="Calibri Light"/>
                <a:cs typeface="Calibri Light"/>
              </a:rPr>
              <a:t>DenseNet</a:t>
            </a:r>
            <a:endParaRPr lang="en-US" sz="6000" b="1" dirty="0">
              <a:latin typeface="Times New Roman"/>
              <a:ea typeface="Calibri Light"/>
              <a:cs typeface="Calibri Light"/>
            </a:endParaRPr>
          </a:p>
        </p:txBody>
      </p:sp>
      <p:sp>
        <p:nvSpPr>
          <p:cNvPr id="3" name="Text Placeholder 2">
            <a:extLst>
              <a:ext uri="{FF2B5EF4-FFF2-40B4-BE49-F238E27FC236}">
                <a16:creationId xmlns:a16="http://schemas.microsoft.com/office/drawing/2014/main" id="{3647F071-C3E6-D46E-3288-70FFA04FF8EF}"/>
              </a:ext>
            </a:extLst>
          </p:cNvPr>
          <p:cNvSpPr>
            <a:spLocks noGrp="1"/>
          </p:cNvSpPr>
          <p:nvPr>
            <p:ph type="body" idx="1"/>
          </p:nvPr>
        </p:nvSpPr>
        <p:spPr/>
        <p:txBody>
          <a:bodyPr vert="horz" lIns="91440" tIns="45720" rIns="91440" bIns="45720" rtlCol="0" anchor="t">
            <a:normAutofit/>
          </a:bodyPr>
          <a:lstStyle/>
          <a:p>
            <a:r>
              <a:rPr lang="en-US" sz="4000" dirty="0">
                <a:latin typeface="Times New Roman"/>
                <a:ea typeface="+mn-lt"/>
                <a:cs typeface="+mn-lt"/>
              </a:rPr>
              <a:t>1. </a:t>
            </a:r>
            <a:r>
              <a:rPr lang="en-US" sz="4000" err="1">
                <a:latin typeface="Times New Roman"/>
                <a:ea typeface="+mn-lt"/>
                <a:cs typeface="+mn-lt"/>
              </a:rPr>
              <a:t>DenseNet</a:t>
            </a:r>
            <a:r>
              <a:rPr lang="en-US" sz="4000" dirty="0">
                <a:latin typeface="Times New Roman"/>
                <a:ea typeface="+mn-lt"/>
                <a:cs typeface="+mn-lt"/>
              </a:rPr>
              <a:t> is a deep learning architecture that was introduced in 2016, known for its densely connected layers that facilitate information flow and promote feature reuse throughout the network.</a:t>
            </a:r>
            <a:endParaRPr lang="en-US" sz="4000" dirty="0">
              <a:latin typeface="Times New Roman"/>
              <a:ea typeface="Calibri" panose="020F0502020204030204"/>
              <a:cs typeface="Calibri" panose="020F0502020204030204"/>
            </a:endParaRPr>
          </a:p>
          <a:p>
            <a:r>
              <a:rPr lang="en-US" sz="4000" dirty="0">
                <a:latin typeface="Times New Roman"/>
                <a:ea typeface="+mn-lt"/>
                <a:cs typeface="+mn-lt"/>
              </a:rPr>
              <a:t>2. Unlike traditional convolutional neural networks, </a:t>
            </a:r>
            <a:r>
              <a:rPr lang="en-US" sz="4000" err="1">
                <a:latin typeface="Times New Roman"/>
                <a:ea typeface="+mn-lt"/>
                <a:cs typeface="+mn-lt"/>
              </a:rPr>
              <a:t>DenseNet</a:t>
            </a:r>
            <a:r>
              <a:rPr lang="en-US" sz="4000" dirty="0">
                <a:latin typeface="Times New Roman"/>
                <a:ea typeface="+mn-lt"/>
                <a:cs typeface="+mn-lt"/>
              </a:rPr>
              <a:t> establishes direct connections between every layer, allowing information to flow directly from earlier layers to later ones.</a:t>
            </a:r>
            <a:endParaRPr lang="en-US" sz="4000">
              <a:latin typeface="Times New Roman"/>
              <a:cs typeface="Times New Roman"/>
            </a:endParaRPr>
          </a:p>
          <a:p>
            <a:r>
              <a:rPr lang="en-US" sz="4000" dirty="0">
                <a:latin typeface="Times New Roman"/>
                <a:ea typeface="+mn-lt"/>
                <a:cs typeface="+mn-lt"/>
              </a:rPr>
              <a:t>3. </a:t>
            </a:r>
            <a:r>
              <a:rPr lang="en-US" sz="4000" err="1">
                <a:latin typeface="Times New Roman"/>
                <a:ea typeface="+mn-lt"/>
                <a:cs typeface="+mn-lt"/>
              </a:rPr>
              <a:t>DenseNet's</a:t>
            </a:r>
            <a:r>
              <a:rPr lang="en-US" sz="4000" dirty="0">
                <a:latin typeface="Times New Roman"/>
                <a:ea typeface="+mn-lt"/>
                <a:cs typeface="+mn-lt"/>
              </a:rPr>
              <a:t> dense connectivity pattern improves gradient flow, mitigates the vanishing gradient problem, and enables better feature propagation, resulting in improved accuracy and reduced parameter count.</a:t>
            </a:r>
            <a:endParaRPr lang="en-US" sz="4000">
              <a:latin typeface="Times New Roman"/>
              <a:cs typeface="Times New Roman"/>
            </a:endParaRPr>
          </a:p>
          <a:p>
            <a:r>
              <a:rPr lang="en-US" sz="4000" dirty="0">
                <a:latin typeface="Times New Roman"/>
                <a:ea typeface="+mn-lt"/>
                <a:cs typeface="+mn-lt"/>
              </a:rPr>
              <a:t>4. The dense blocks in </a:t>
            </a:r>
            <a:r>
              <a:rPr lang="en-US" sz="4000" err="1">
                <a:latin typeface="Times New Roman"/>
                <a:ea typeface="+mn-lt"/>
                <a:cs typeface="+mn-lt"/>
              </a:rPr>
              <a:t>DenseNet</a:t>
            </a:r>
            <a:r>
              <a:rPr lang="en-US" sz="4000" dirty="0">
                <a:latin typeface="Times New Roman"/>
                <a:ea typeface="+mn-lt"/>
                <a:cs typeface="+mn-lt"/>
              </a:rPr>
              <a:t> contain multiple layers, and each layer receives inputs from all preceding layers within the same block, promoting rich feature reuse and enhancing the overall model's representational power.</a:t>
            </a:r>
            <a:endParaRPr lang="en-US" sz="4000">
              <a:latin typeface="Times New Roman"/>
              <a:cs typeface="Times New Roman"/>
            </a:endParaRPr>
          </a:p>
          <a:p>
            <a:r>
              <a:rPr lang="en-US" sz="4000" dirty="0">
                <a:latin typeface="Times New Roman"/>
                <a:ea typeface="+mn-lt"/>
                <a:cs typeface="+mn-lt"/>
              </a:rPr>
              <a:t>5. </a:t>
            </a:r>
            <a:r>
              <a:rPr lang="en-US" sz="4000" err="1">
                <a:latin typeface="Times New Roman"/>
                <a:ea typeface="+mn-lt"/>
                <a:cs typeface="+mn-lt"/>
              </a:rPr>
              <a:t>DenseNet</a:t>
            </a:r>
            <a:r>
              <a:rPr lang="en-US" sz="4000" dirty="0">
                <a:latin typeface="Times New Roman"/>
                <a:ea typeface="+mn-lt"/>
                <a:cs typeface="+mn-lt"/>
              </a:rPr>
              <a:t> has been widely used in various computer vision tasks, including image classification, object detection, and segmentation, demonstrating its effectiveness in achieving state-of-the-art performance with fewer parameters and better utilization of network capacity.</a:t>
            </a:r>
            <a:endParaRPr lang="en-US" sz="4000">
              <a:latin typeface="Times New Roman"/>
              <a:cs typeface="Times New Roman"/>
            </a:endParaRPr>
          </a:p>
        </p:txBody>
      </p:sp>
    </p:spTree>
    <p:extLst>
      <p:ext uri="{BB962C8B-B14F-4D97-AF65-F5344CB8AC3E}">
        <p14:creationId xmlns:p14="http://schemas.microsoft.com/office/powerpoint/2010/main" val="77534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7082-94FB-CDFA-8CF5-0480FA958F1F}"/>
              </a:ext>
            </a:extLst>
          </p:cNvPr>
          <p:cNvSpPr>
            <a:spLocks noGrp="1"/>
          </p:cNvSpPr>
          <p:nvPr>
            <p:ph type="title"/>
          </p:nvPr>
        </p:nvSpPr>
        <p:spPr/>
        <p:txBody>
          <a:bodyPr>
            <a:normAutofit/>
          </a:bodyPr>
          <a:lstStyle/>
          <a:p>
            <a:r>
              <a:rPr lang="en-IN" sz="6000" b="1" dirty="0">
                <a:latin typeface="Times New Roman"/>
                <a:cs typeface="Times New Roman"/>
              </a:rPr>
              <a:t>What is VGGNET</a:t>
            </a:r>
            <a:endParaRPr lang="en-IN" sz="6000" b="1">
              <a:latin typeface="Times New Roman"/>
              <a:ea typeface="Calibri Light"/>
              <a:cs typeface="Times New Roman"/>
            </a:endParaRPr>
          </a:p>
        </p:txBody>
      </p:sp>
      <p:sp>
        <p:nvSpPr>
          <p:cNvPr id="3" name="Text Placeholder 2">
            <a:extLst>
              <a:ext uri="{FF2B5EF4-FFF2-40B4-BE49-F238E27FC236}">
                <a16:creationId xmlns:a16="http://schemas.microsoft.com/office/drawing/2014/main" id="{BA58B462-44DA-48D5-D57A-CCEEE65D9485}"/>
              </a:ext>
            </a:extLst>
          </p:cNvPr>
          <p:cNvSpPr>
            <a:spLocks noGrp="1"/>
          </p:cNvSpPr>
          <p:nvPr>
            <p:ph type="body" sz="half" idx="1"/>
          </p:nvPr>
        </p:nvSpPr>
        <p:spPr/>
        <p:txBody>
          <a:bodyPr vert="horz" lIns="91440" tIns="45720" rIns="91440" bIns="45720" rtlCol="0" anchor="t">
            <a:normAutofit/>
          </a:bodyPr>
          <a:lstStyle/>
          <a:p>
            <a:r>
              <a:rPr lang="en-US" sz="4000" err="1">
                <a:latin typeface="Times New Roman"/>
                <a:cs typeface="Times New Roman"/>
              </a:rPr>
              <a:t>VGGNet</a:t>
            </a:r>
            <a:r>
              <a:rPr lang="en-US" sz="4000" dirty="0">
                <a:latin typeface="Times New Roman"/>
                <a:cs typeface="Times New Roman"/>
              </a:rPr>
              <a:t> is a deep CNN architecture introduced by the Visual Geometry Group at the University of Oxford.</a:t>
            </a:r>
            <a:endParaRPr lang="en-US" sz="4000">
              <a:latin typeface="Times New Roman"/>
              <a:ea typeface="Calibri"/>
              <a:cs typeface="Times New Roman"/>
            </a:endParaRPr>
          </a:p>
          <a:p>
            <a:r>
              <a:rPr lang="en-US" sz="4000" dirty="0">
                <a:latin typeface="Times New Roman"/>
                <a:cs typeface="Times New Roman"/>
              </a:rPr>
              <a:t>It gained popularity for its uniform architecture and achieved high accuracy on image classification tasks.</a:t>
            </a:r>
            <a:endParaRPr lang="en-US" sz="4000">
              <a:latin typeface="Times New Roman"/>
              <a:ea typeface="Calibri"/>
              <a:cs typeface="Times New Roman"/>
            </a:endParaRPr>
          </a:p>
          <a:p>
            <a:r>
              <a:rPr lang="en-US" sz="4000" err="1">
                <a:latin typeface="Times New Roman"/>
                <a:cs typeface="Times New Roman"/>
              </a:rPr>
              <a:t>VGGNet</a:t>
            </a:r>
            <a:r>
              <a:rPr lang="en-US" sz="4000" dirty="0">
                <a:latin typeface="Times New Roman"/>
                <a:cs typeface="Times New Roman"/>
              </a:rPr>
              <a:t> utilizes 3x3 convolutional filters with stride 1 and 2x2 max-pooling layers for </a:t>
            </a:r>
            <a:r>
              <a:rPr lang="en-US" sz="4000" err="1">
                <a:latin typeface="Times New Roman"/>
                <a:cs typeface="Times New Roman"/>
              </a:rPr>
              <a:t>downsampling</a:t>
            </a:r>
            <a:r>
              <a:rPr lang="en-US" sz="4000" dirty="0">
                <a:latin typeface="Times New Roman"/>
                <a:cs typeface="Times New Roman"/>
              </a:rPr>
              <a:t>.</a:t>
            </a:r>
            <a:endParaRPr lang="en-US" sz="4000">
              <a:latin typeface="Times New Roman"/>
              <a:ea typeface="Calibri"/>
              <a:cs typeface="Times New Roman"/>
            </a:endParaRPr>
          </a:p>
          <a:p>
            <a:r>
              <a:rPr lang="en-US" sz="4000" dirty="0">
                <a:latin typeface="Times New Roman"/>
                <a:cs typeface="Times New Roman"/>
              </a:rPr>
              <a:t>The network has multiple layers stacked on top of each other, with increasing depth and complexity.</a:t>
            </a:r>
            <a:endParaRPr lang="en-US" sz="4000">
              <a:latin typeface="Times New Roman"/>
              <a:ea typeface="Calibri"/>
              <a:cs typeface="Times New Roman"/>
            </a:endParaRPr>
          </a:p>
          <a:p>
            <a:r>
              <a:rPr lang="en-US" sz="4000" err="1">
                <a:latin typeface="Times New Roman"/>
                <a:cs typeface="Times New Roman"/>
              </a:rPr>
              <a:t>VGGNet</a:t>
            </a:r>
            <a:r>
              <a:rPr lang="en-US" sz="4000" dirty="0">
                <a:latin typeface="Times New Roman"/>
                <a:cs typeface="Times New Roman"/>
              </a:rPr>
              <a:t> variants include VGG16 and VGG19, with a different number of layers.</a:t>
            </a:r>
            <a:endParaRPr lang="en-IN" sz="4000">
              <a:latin typeface="Times New Roman"/>
              <a:ea typeface="Calibri"/>
              <a:cs typeface="Times New Roman"/>
            </a:endParaRPr>
          </a:p>
        </p:txBody>
      </p:sp>
      <p:pic>
        <p:nvPicPr>
          <p:cNvPr id="2050" name="Picture 2" descr="Fig. A1. The standard VGG-16 network architecture as proposed in [32]. Note that only layers “conv1” to “fc7” are used in the feature extractor.">
            <a:extLst>
              <a:ext uri="{FF2B5EF4-FFF2-40B4-BE49-F238E27FC236}">
                <a16:creationId xmlns:a16="http://schemas.microsoft.com/office/drawing/2014/main" id="{01B44D5E-9A38-E295-EF79-C1C3BBB43E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92644" y="3397922"/>
            <a:ext cx="10972801" cy="6970955"/>
          </a:xfrm>
          <a:prstGeom prst="rect">
            <a:avLst/>
          </a:prstGeom>
          <a:solidFill>
            <a:srgbClr val="FFFFFF"/>
          </a:solidFill>
        </p:spPr>
      </p:pic>
    </p:spTree>
    <p:extLst>
      <p:ext uri="{BB962C8B-B14F-4D97-AF65-F5344CB8AC3E}">
        <p14:creationId xmlns:p14="http://schemas.microsoft.com/office/powerpoint/2010/main" val="4198109460"/>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9pPr>
      </a:lstStyle>
      <a:style>
        <a:lnRef idx="0">
          <a:srgbClr val="000000"/>
        </a:lnRef>
        <a:fillRef idx="0">
          <a:srgbClr val="000000"/>
        </a:fillRef>
        <a:effectRef idx="0">
          <a:srgbClr val="000000"/>
        </a:effectRef>
        <a:fontRef idx="none">
          <a:srgbClr val="000000"/>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9pPr>
      </a:lstStyle>
      <a:style>
        <a:lnRef idx="0">
          <a:srgbClr val="000000"/>
        </a:lnRef>
        <a:fillRef idx="0">
          <a:srgbClr val="000000"/>
        </a:fillRef>
        <a:effectRef idx="0">
          <a:srgbClr val="000000"/>
        </a:effectRef>
        <a:fontRef idx="none">
          <a:srgbClr val="000000"/>
        </a:fontRef>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rgbClr val="000000"/>
            </a:solidFill>
            <a:effectLst/>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lvl9pPr>
      </a:lstStyle>
      <a:style>
        <a:lnRef idx="0">
          <a:srgbClr val="000000"/>
        </a:lnRef>
        <a:fillRef idx="0">
          <a:srgbClr val="000000"/>
        </a:fillRef>
        <a:effectRef idx="0">
          <a:srgbClr val="000000"/>
        </a:effectRef>
        <a:fontRef idx="none">
          <a:srgbClr val="000000"/>
        </a:fontRef>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1559</Words>
  <Application>Microsoft Office PowerPoint</Application>
  <PresentationFormat>Custom</PresentationFormat>
  <Paragraphs>99</Paragraphs>
  <Slides>30</Slides>
  <Notes>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Image Recognition Using Factorial Design Experiment</vt:lpstr>
      <vt:lpstr>Introduction</vt:lpstr>
      <vt:lpstr>Methodology</vt:lpstr>
      <vt:lpstr>PowerPoint Presentation</vt:lpstr>
      <vt:lpstr>What is CNN</vt:lpstr>
      <vt:lpstr>What is GooleLeNet</vt:lpstr>
      <vt:lpstr>What is DenseNet</vt:lpstr>
      <vt:lpstr>What is VGGNET</vt:lpstr>
      <vt:lpstr>What is ResNet</vt:lpstr>
      <vt:lpstr>Factorial Design Experiment</vt:lpstr>
      <vt:lpstr>What is the Factors we have considered for the image recognition?</vt:lpstr>
      <vt:lpstr>Advantage of Factorial Design</vt:lpstr>
      <vt:lpstr>Disadvantage of Factorial Design</vt:lpstr>
      <vt:lpstr>What are the Parameters have we considered?</vt:lpstr>
      <vt:lpstr>FlowChart for image recognition using CNN</vt:lpstr>
      <vt:lpstr>CNN Result</vt:lpstr>
      <vt:lpstr>PowerPoint Presentation</vt:lpstr>
      <vt:lpstr>PowerPoint Presentation</vt:lpstr>
      <vt:lpstr>Flowchart for CNN with Factorial Design</vt:lpstr>
      <vt:lpstr>PowerPoint Presentation</vt:lpstr>
      <vt:lpstr>Flowchart for VGGNet and ResNet with Factorial design</vt:lpstr>
      <vt:lpstr>PowerPoint Presentation</vt:lpstr>
      <vt:lpstr>CNN while applying factorial design experiment</vt:lpstr>
      <vt:lpstr>PowerPoint Presentation</vt:lpstr>
      <vt:lpstr>Conclusion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SM-M315F</dc:creator>
  <cp:lastModifiedBy>Sahas Parab</cp:lastModifiedBy>
  <cp:revision>303</cp:revision>
  <dcterms:created xsi:type="dcterms:W3CDTF">2023-06-07T21:13:52Z</dcterms:created>
  <dcterms:modified xsi:type="dcterms:W3CDTF">2023-06-14T21:44:42Z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8ad5e7e6fc7c44fa98a08577bcb1e231</vt:lpwstr>
  </property>
</Properties>
</file>